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sldIdLst>
    <p:sldId id="265" r:id="rId2"/>
    <p:sldId id="1513" r:id="rId3"/>
    <p:sldId id="1487" r:id="rId4"/>
    <p:sldId id="1510" r:id="rId5"/>
    <p:sldId id="1446" r:id="rId6"/>
    <p:sldId id="1113" r:id="rId7"/>
    <p:sldId id="1490" r:id="rId8"/>
    <p:sldId id="1491" r:id="rId9"/>
    <p:sldId id="1516" r:id="rId10"/>
    <p:sldId id="1518" r:id="rId11"/>
    <p:sldId id="1492" r:id="rId12"/>
    <p:sldId id="1497" r:id="rId13"/>
    <p:sldId id="1493" r:id="rId14"/>
    <p:sldId id="1533" r:id="rId15"/>
    <p:sldId id="1532" r:id="rId16"/>
    <p:sldId id="1524" r:id="rId17"/>
    <p:sldId id="1551" r:id="rId18"/>
    <p:sldId id="1552" r:id="rId19"/>
    <p:sldId id="1496" r:id="rId20"/>
    <p:sldId id="1519" r:id="rId21"/>
    <p:sldId id="1521" r:id="rId22"/>
    <p:sldId id="1522" r:id="rId23"/>
    <p:sldId id="1495" r:id="rId24"/>
    <p:sldId id="1498" r:id="rId25"/>
    <p:sldId id="1501" r:id="rId26"/>
    <p:sldId id="1502" r:id="rId27"/>
    <p:sldId id="1494" r:id="rId28"/>
    <p:sldId id="1500" r:id="rId29"/>
    <p:sldId id="1499" r:id="rId30"/>
    <p:sldId id="1503" r:id="rId31"/>
    <p:sldId id="1504" r:id="rId32"/>
    <p:sldId id="1511" r:id="rId33"/>
    <p:sldId id="1525" r:id="rId34"/>
    <p:sldId id="1505" r:id="rId35"/>
    <p:sldId id="1506" r:id="rId36"/>
    <p:sldId id="1507" r:id="rId37"/>
    <p:sldId id="1508" r:id="rId38"/>
    <p:sldId id="1509" r:id="rId39"/>
    <p:sldId id="1546" r:id="rId40"/>
    <p:sldId id="1549" r:id="rId41"/>
    <p:sldId id="1547" r:id="rId42"/>
    <p:sldId id="1548" r:id="rId43"/>
    <p:sldId id="1550" r:id="rId44"/>
    <p:sldId id="1481" r:id="rId45"/>
    <p:sldId id="1528" r:id="rId46"/>
    <p:sldId id="1534" r:id="rId47"/>
    <p:sldId id="1535" r:id="rId48"/>
    <p:sldId id="1466" r:id="rId49"/>
    <p:sldId id="1485" r:id="rId50"/>
    <p:sldId id="1529" r:id="rId51"/>
    <p:sldId id="1536" r:id="rId52"/>
    <p:sldId id="1537" r:id="rId53"/>
    <p:sldId id="1544" r:id="rId54"/>
    <p:sldId id="1545" r:id="rId55"/>
    <p:sldId id="1538" r:id="rId56"/>
    <p:sldId id="1539" r:id="rId57"/>
    <p:sldId id="1540" r:id="rId58"/>
    <p:sldId id="1542" r:id="rId59"/>
    <p:sldId id="1541" r:id="rId60"/>
    <p:sldId id="1527" r:id="rId61"/>
    <p:sldId id="1531" r:id="rId62"/>
    <p:sldId id="1530" r:id="rId63"/>
    <p:sldId id="1456" r:id="rId64"/>
    <p:sldId id="1526" r:id="rId65"/>
    <p:sldId id="1514" r:id="rId66"/>
    <p:sldId id="1458" r:id="rId67"/>
    <p:sldId id="1486" r:id="rId68"/>
    <p:sldId id="1482" r:id="rId69"/>
    <p:sldId id="1512" r:id="rId70"/>
    <p:sldId id="1517" r:id="rId71"/>
    <p:sldId id="1483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1"/>
    <p:restoredTop sz="95918"/>
  </p:normalViewPr>
  <p:slideViewPr>
    <p:cSldViewPr snapToGrid="0" snapToObjects="1">
      <p:cViewPr varScale="1">
        <p:scale>
          <a:sx n="164" d="100"/>
          <a:sy n="164" d="100"/>
        </p:scale>
        <p:origin x="12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B4806-01C3-3117-2120-22A5DE65E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FCCC2-CAC8-A687-16BB-E936DB111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FF5CF3-15BE-7EAE-6B1E-B5C8BC8F8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7370B-F3F5-9E1F-72B8-D18AB10E8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3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30D48-ECAB-439A-C586-DD33A3067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DDE600-47DB-7BD5-271D-A89CE7700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2CBFB-B3BC-FAF2-581F-497474C68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2E953-E8AE-1BD0-EEC0-CB5332846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0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BC5FB-A6FD-06F5-2A42-D216B42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C261F-576C-63B2-D66F-68B5BA989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2EA0B-06F2-DF56-78E4-5A6E0DDC7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46356-AECC-DAC8-FE4E-DF2D5A46D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29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9A5BF-4EB5-A381-38EE-8BA61786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58460-FD8F-FD37-7F30-294B29BAC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91358-F2BB-33E3-AB19-E4E3AA502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C07C1-7CB7-611A-F1DE-6875691B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38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7F12A-BABE-2986-5863-D24CCD623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493A2-D164-6799-9387-98091BC8E4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EA39B-79B1-7DEA-7392-3F2672E0C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72896-161D-DE5B-49C8-7CD1E92D2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10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CF747-C0B4-4884-41E9-91C551E7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0E335-5CBF-3FA9-4E56-541D6E9BF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27284C-2112-B38C-B2E5-708CDCEED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05DB2-943B-8AB9-8657-68EC74B11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51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1528A-38EB-39B2-2634-EAD1C6687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9A0F7-3596-160E-A81E-1ECDE80F1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78A66-4291-2184-4699-2B791882C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096C1-6D5D-4E73-54D9-75A91B921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40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B15C-A6AD-8169-6DFA-7B3EF82D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28A426-12DB-3193-A57B-CFA082421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ACDBB-5C73-DF63-565B-0A503B950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99AE5-24EA-5FE5-7567-3DA9366EA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23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DE776-81DD-6215-CA23-48F9F0FE3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AEEA4-7561-D790-3A92-FF00216E4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6473D-73DA-4EE2-94ED-0013BE00A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44F58-E77E-0A8A-8E3F-51E340A02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24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5A615-698B-7F33-F5A0-F3E40DB46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0BB0D-6849-B388-CE07-9455D6D2F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BECDED-2A1D-0661-7902-68C797154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EAC09-43AA-7091-F714-A08277485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B9B3-1826-E837-9375-110900A2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5A647-D087-F223-A35B-6E33939EE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50DFD-398C-81B0-B63A-AA2AC78A3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4CD7D-11D0-C338-40CB-710C539B8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2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DD3B7-7644-6BD4-E786-431234F16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DB95C-0EF2-3D14-74A6-988441B44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02A75-1319-5A70-E36F-1A9E64CC7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E0D25-7CB6-C394-85D3-18118DD25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27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C58F9-0DAF-2400-5592-224BA9FA7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5032CB-3E10-8CB5-4507-58D769F56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93FBA-753F-D136-47DE-B7A057850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36813-80B4-C5A1-4916-5481EDDA7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04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21586-FB32-C286-7701-95578F52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B15AA-ACDF-92C4-5E1C-317DEF97C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4177FD-69DD-038B-24E0-37B489F11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2C6E9-CD75-2FB8-2F16-61C41503E8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62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62891-DAD2-5149-FDAE-F0FC388A6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434DC-8A92-C295-B67D-7ACFAD1E4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2696F-5116-2B13-77A4-DFA53A194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3F024-EE10-EFF0-7133-A7A115C06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1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5C6C6-08F1-B7AC-E89B-F246ACAA6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A860C-FF4D-A7AB-B977-057C39C05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D1133-9D17-7618-B882-4034A77B9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D44D2-7710-6652-6164-FBA871F1E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05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C332C-C9CC-04F1-6D47-3DE6C1B1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A1A95-380E-C3AB-F3BF-A4FFA7452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52290-F936-318B-FFF1-990B91A23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8C16-EA66-3BDE-5DFC-FF856A268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49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9E5F1-447F-2F30-9F31-24F475225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790B7B-D21C-A496-EAEB-04A8FE7C5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EC858-9354-4F92-2E30-631C3B1BE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4A4A6-22F6-735D-E3CF-7BB6BA984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9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05DFA-AAAE-7DD4-AB8B-8694C6BB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FD74A-A94C-5765-7188-D72D52D6B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BD6343-5A32-9749-9DB1-A33234C5B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FE0FC-177A-EE0E-3063-36F134B08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4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B56B-D035-262F-1832-A8EB26C4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F6AC7-B977-B3D5-303D-E73BD637D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6126D-97D3-7028-D942-285B47DC9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B7FA8-36A6-11AB-8193-C8E5C96C5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22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C5DA6-9CFA-018A-7341-415DF4845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08A91A-5E88-4702-1A94-425B578AC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29734-5355-347B-1C8F-F9797ABED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6DD12-A717-527E-081B-36862A946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86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F131-D679-8AC4-2439-8ABC6B39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729F2-C994-7C8A-8CC2-F255C9B5D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107AA-AC27-5F66-2701-36F81FD63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E1CAC-D3B5-823B-8BC2-177CE8267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93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8ABF6-E963-F8D6-CDAD-6927E3E1E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51FDF-841E-06D8-553C-E5B4CF03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BC21E-A52C-01F6-2C20-5DC8353CC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C5301-AC8C-B464-1CB0-2024C2818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42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1CAC0-5A71-0D83-74BA-B07CB037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60EBC-30D6-30FF-9F7B-AB11A3481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4A60F7-AD7F-95BC-57E0-AD7949E6F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3A416-ACD4-57AE-1D61-D775D3C26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70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8A04-8DB2-93DC-FA44-EC6DC1FB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844118-41F1-6B98-1D30-0ECCAEFEA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6A717-A00B-DE11-3789-F1D1013BB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D2E5A-F21C-D00A-D93A-5A31DC826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89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20A72-AF26-4252-402E-D3B40E40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A81FD9-0C4B-783E-2D49-FF6215C8C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09A5D-6444-50FC-B222-DB095D94A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694AE-63D5-C566-CEA9-1EDD6B8AE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16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9C987-8C8B-B900-EAF8-7CD6A074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1CA4E-D391-6B98-028D-D39DF930F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9C5A3-4668-E19A-80CA-EB2B3562A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18E1C-B22F-1CCC-B71D-406FBF253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52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5589-CB24-8377-9F10-9D7C70C9B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492B17-D51A-DFDD-BD3D-5CA1F2D87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DFD8B-38AD-1990-AB71-2C87B07E1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F1F88-6C67-B628-3032-C41DC9BAF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7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CB4AF-F9DA-C68C-6FB1-E712BDD91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1CE75-FD8A-73B8-08BD-E9D67835D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32BB4-E7B0-674E-EC3E-B85E95EE8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4820A-52EE-C5D7-027A-6DC1C9A5F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84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B45FA-5294-C895-C3B1-B0A3DFC98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30E210-BDDE-5924-21F5-050FA874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BAD2E2-8400-F4C0-FAA9-216307372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F2E00-54E5-1A3D-8F6B-24AFB7012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35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8E68F-30E4-8DA7-705E-7C8A409C7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3F110-9D8F-956C-ED09-86D4CF01A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5C092-479B-4D0F-B83D-39423DE5F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DCCD1-11CE-6C53-A996-4369EB937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6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10C3-63DE-46B8-2DB2-ADF84043B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5BBB4-651F-5A4E-136E-B5A3A3275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ED8DFD-050F-01FE-0786-600255893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3C543-A60A-7C1D-0068-0B0A68CEB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6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51AF7-8FB9-694D-B07B-326693FDB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851A9-5929-DDB3-E198-D0FFE333F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F668E-DEB4-351E-2BE8-B57071C2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0">
              <a:defRPr/>
            </a:pPr>
            <a:endParaRPr lang="en-US" dirty="0"/>
          </a:p>
          <a:p>
            <a:pPr defTabSz="914360">
              <a:defRPr/>
            </a:pPr>
            <a:r>
              <a:rPr lang="en-US" dirty="0"/>
              <a:t>Your</a:t>
            </a:r>
            <a:r>
              <a:rPr lang="en-US" baseline="0" dirty="0"/>
              <a:t> time is precious, which is why performance is critical.   So you need to f</a:t>
            </a:r>
            <a:r>
              <a:rPr lang="en-US" dirty="0"/>
              <a:t>ocus</a:t>
            </a:r>
            <a:r>
              <a:rPr lang="en-US" baseline="0" dirty="0"/>
              <a:t> on what’s important.</a:t>
            </a:r>
          </a:p>
          <a:p>
            <a:pPr defTabSz="914360">
              <a:defRPr/>
            </a:pPr>
            <a:endParaRPr lang="en-US" dirty="0"/>
          </a:p>
          <a:p>
            <a:pPr defTabSz="914360">
              <a:defRPr/>
            </a:pPr>
            <a:r>
              <a:rPr lang="en-US" dirty="0"/>
              <a:t>To add GPU acceleration, simply identify and accelerate the *performance-critical areas*</a:t>
            </a:r>
            <a:r>
              <a:rPr lang="en-US" baseline="0" dirty="0"/>
              <a:t> in your application.</a:t>
            </a:r>
          </a:p>
          <a:p>
            <a:pPr defTabSz="914360">
              <a:defRPr/>
            </a:pPr>
            <a:endParaRPr lang="en-US" baseline="0" dirty="0"/>
          </a:p>
          <a:p>
            <a:pPr defTabSz="914360">
              <a:defRPr/>
            </a:pPr>
            <a:r>
              <a:rPr lang="en-US" baseline="0" dirty="0"/>
              <a:t>The rest can run as-is on the CPU.  There’s no need for an entire application to be ported to the GPU.</a:t>
            </a:r>
          </a:p>
          <a:p>
            <a:pPr defTabSz="914360">
              <a:defRPr/>
            </a:pPr>
            <a:endParaRPr lang="en-US" dirty="0"/>
          </a:p>
          <a:p>
            <a:pPr defTabSz="914360">
              <a:defRPr/>
            </a:pPr>
            <a:r>
              <a:rPr lang="en-US" dirty="0"/>
              <a:t>The key point here is that in a hybrid architecture where GPUs and CPUs are working together, developers only need to accelerate </a:t>
            </a:r>
            <a:r>
              <a:rPr lang="en-US" baseline="0" dirty="0"/>
              <a:t>performance-critical functions on the GPUs in the system.</a:t>
            </a:r>
            <a:r>
              <a:rPr lang="en-US" dirty="0"/>
              <a:t> </a:t>
            </a:r>
          </a:p>
          <a:p>
            <a:pPr defTabSz="914360">
              <a:defRPr/>
            </a:pPr>
            <a:endParaRPr lang="en-US" baseline="0" dirty="0"/>
          </a:p>
          <a:p>
            <a:pPr defTabSz="914360">
              <a:defRPr/>
            </a:pP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95188-5085-D977-E3BD-07F789F81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299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36C97-D4DD-206D-74FD-C829B3FAF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B1BA87-63ED-2426-F943-21CA70A503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0C5B6-C9E2-9F06-2AD3-A76002B77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8E59D-1F1F-6C32-A3EF-CA2AF6459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533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C5238-3916-1B6C-73CF-9B46DFFB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9936BA-596F-26D2-5AE0-418E96473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BE19B-D306-7936-B469-80457088B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87EF7-B638-A35C-0ACA-BA3CEA563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723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B7246-AC82-A342-36B1-C5632D820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64361-154C-F68D-5246-78343CBDB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EEF898-CE9F-35E9-7274-6333FD6DD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310E4-3EE7-0292-36FC-1857B9983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278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E0908-075E-9ECC-7F9B-F2625BE78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8222C-C33E-D737-14E5-564B6F0D5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285008-B530-DEFA-4F74-3E4F3BB64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8CB5B-22D2-77F0-1D80-6477BDD92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74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10AB3-5A77-62FA-261D-A8625DB0F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DD495-4704-473E-4536-59B855C65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CD8C6-C101-89DB-BA80-533FFCB5D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D16D0-20BB-670A-02DF-94A09AE01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716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B9C16-C5DB-DA2B-6609-E61CEEB2C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88E12A-E6A1-9052-39F5-797FFA5CF2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FE56A4-7C3B-D58C-F979-6849C3B41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3864A-04E2-79A8-9A22-F1F85454F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65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D4BCF-ED5A-87C8-7A93-3540BDEC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91E6C-8F24-03D0-B11A-494F54EC9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3BF9F-9B9D-0A95-AFAA-DB34AC395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6F512-9F54-7350-ACD5-4581AB890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071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FF6D-25BC-C108-E04A-CF540EB8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7AC615-84C5-12C0-9259-DE75812DE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AB3EC-ACBF-C6AE-47AF-A95C02CFB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D24E3-A004-3B2D-5C0F-0A8D0E248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9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D0068-B25A-94BE-1EA8-6AABEB3A5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AB357B-CEB9-4AD4-1F5B-7D6EDBC1F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6648-BAD1-1217-5080-C0352D9CE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51397-0F7B-A7AE-B539-CF2BD37B4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116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5E48-2164-1B79-4DC4-8B18F18AD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6AC5E-0A29-591D-BC98-7DB82F7BF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A74ED-0A63-2E3C-F6E7-465182B11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5CA2-D198-9245-C4BF-45EFB4FD6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9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2555E-86CF-8FD2-7CB1-5BC83AD6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27DB-9BE5-34EB-8E61-DB18769C2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EB037-08B5-634A-CD5E-B0D0BCE25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CCCCD-E641-FAF9-28DA-BFC0B5076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032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037A9-D6F1-926E-DFEF-8500706D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893C67-CF05-1A55-683B-DED441B73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AD6B3-6ED6-A330-5233-319DDCF4D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324BD-EA7B-B942-2250-28E6AC79E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770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F6308-F097-E4B0-E49C-E474F547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72D89-4371-F99C-78BA-FE832357E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722EBF-D5BB-1BE0-A575-725F62F2D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6A998-F8B4-D89F-E51D-D6C75C2C2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228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0FC97-16FC-94FF-5F96-ECB25FA29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49BC0-0680-6556-1017-DF5D43A4C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3D835B-588B-3AF9-3A13-05E577FEC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3BEAE-B444-0A0D-443B-0F4FECA33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10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C98C-ADEE-614C-D2C4-5E2FD891D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61F48-8EF7-6512-1AE7-9C39C8083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3F5D9-10DC-4B94-924A-794728065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FA202-5649-8791-C3A3-62525EEE0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023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201CD-4038-5B26-042E-EB50DD176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4781E-496B-D783-5747-EBE4DC431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429B2-6CD6-E533-0959-121363E6A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C7BA2-E226-7E74-525C-9BCF9BFFE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01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E3EE-3979-13CC-C1DE-751E562CA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675C3-7A28-5B6C-7CB0-C641AA9AD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2E650-7025-B2F2-5028-D46ADE645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60D89-E5B0-E5F6-17DD-9B1CBB4CA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586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0021-D9D4-864A-F02F-69A7FFEB4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959904-9015-F6ED-C9CF-83341D0B9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F1284-33F2-D08A-B6BC-C76E71CAC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806B8-CDC8-6D96-A021-077832E2E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95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C49A6-C2AF-99CE-0048-541CBFE5E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5F1BA9-F735-8FE3-5209-E0CD40875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46AB4-749C-E2B0-053B-E39A065E8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747CE-48F5-8C7D-3F7F-8AF5DBD36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642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17DA0-9CD7-4467-288A-1F1E9C3EF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9CCDB-AC0C-FD7B-197A-96E2040A5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61B66A-9448-9CFE-A155-FB244B0D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361A0-A393-70CC-BD40-BE1627AB9B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044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26019-F627-D7AE-C826-8D30CB7B9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F8CCB-E887-DB49-BF59-C61CA356D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7BFDA0-79E1-1B4E-FDE7-430FC4DCE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96C7E-B63A-0000-019D-489C80A67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88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28900" y="527050"/>
            <a:ext cx="4038600" cy="2273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US" sz="1400" dirty="0"/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sz="1400" dirty="0"/>
              <a:t>GPU Computing is a type</a:t>
            </a:r>
            <a:r>
              <a:rPr lang="en-US" sz="1400" baseline="0" dirty="0"/>
              <a:t> of heterogeneous computing – that is, parallel computing with multiple processor architectures.  In GPU computing,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sz="1400" baseline="0" dirty="0"/>
              <a:t>Many-core GPUs are combined with multicore CPUs to </a:t>
            </a:r>
            <a:r>
              <a:rPr lang="en-US" sz="1400" dirty="0"/>
              <a:t>achieve higher performance.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US" sz="1400" dirty="0"/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sz="1400" dirty="0"/>
              <a:t>Today’s CPUs have 4, 6, 8 or even 12 cores, while GPUs have up to 512 cores in a single chip.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US" sz="1400" dirty="0"/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sz="1400" dirty="0"/>
              <a:t>Today’s computing applications typically have</a:t>
            </a:r>
            <a:r>
              <a:rPr lang="en-US" sz="1400" baseline="0" dirty="0"/>
              <a:t> data intensive regions with a large amount of inherent parallelism.  GPUs accelerate these parallel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sz="1400" baseline="0" dirty="0"/>
              <a:t>Regions by spreading the computation over hundreds of cores.  This can deliver significant acceleration for many applications.</a:t>
            </a:r>
            <a:endParaRPr lang="en-US" sz="1400" dirty="0"/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US" sz="1400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E30F4-EB7E-AECF-3C8C-7D21F09F4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E02A4-8CB4-71A4-FAEB-A8CF62021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25189-CD0C-FBAF-1F29-ED1D09266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0599B-0DD1-C7C9-A34E-F2269EB27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460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F8FC6-6115-71C9-B33F-D980E634B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84F07A-7DDB-53A6-51FC-FCD83E39B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65851-8F26-0313-F241-C64BDA9B4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32B4F-E143-7C0B-86D3-BAFF5BBAEF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974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CB384-B53B-51AC-136F-323B22E3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408A9A-165C-962A-03F3-4E7F177A6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62855-E5E6-88B2-04D7-F68F4140C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21E25-615F-7D93-5DB7-D82A88F76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668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D393E-DDC7-59B1-5440-FCC239383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72C77-633E-BE89-DD30-6EC38E3DD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668D5-0183-46AD-CA57-B090F8565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3467E-7B54-2300-3EF0-E3A92DB5F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66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BC74C-1BC0-E55A-4E27-41914C419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30960-0238-5366-EA08-A38DD4671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C1B85-15E6-461D-79C5-F797B96BE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F8339-7316-2C4B-C736-A7D8F430B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36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5A10A-9EEF-D7D9-9C75-58FD8143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EAC18-8BD1-2E91-6793-19F58AF31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AD548-B2C3-C59A-405C-CC5D3FBC5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4495-1D08-CC55-F577-884FD4D98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18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7F146-33C7-FBF7-42CF-7EDDE0403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7E332-8C95-3FEB-28A1-6EE12DA55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D0F61D-1BC2-6733-155F-E9BF69C3C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635DC-4D2B-E590-6715-57C367229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71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D26F-4E86-AA71-E158-6CDA4B674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999EE-8A5A-5078-CE21-C6D5AC8D4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C7A94C-8DF2-EDF6-A406-3405C6E5D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72916-0FA2-7CEF-D6DF-21A861243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34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9F57B-E51D-3021-1A7F-9DF1FAAB7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FBF9C-CBF8-CED3-D5BF-2866252BB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D8EE9-E71F-835A-E86C-465B8240B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02147-636F-2882-3442-BA105A889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209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FF6A-991A-191B-E4F9-0267E3024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9F738-E61B-27F8-1944-5A89A0BA0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62BD0-21BB-5422-3428-E9EA54132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DD6AD-DD1E-586C-B4D9-6C1EE31EB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58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9C2AE-603D-3CD7-2BB6-5D56FE132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F8A77-1C35-1AD4-3106-3A3FE8914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0B7745-0B84-7A14-409B-C2360D66B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77B03-5735-F192-7CAB-EFF1AF86B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004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D6533-46EA-B37E-3E77-3A241C64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DD520-F518-766E-60EC-96392D9A8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89812-6ACD-8D1C-E935-7E5B809B7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E6DEC-E34C-B6F2-8FF2-093497625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103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6FB76-5F82-526A-D5F8-6CFDA92E6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D2E04F-F092-73AE-58F8-54D386CB2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614D2-9814-63D3-A5D8-FA2C3A94A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E927C-4F56-0403-DF0F-383E258A0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74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AB35B-426C-7499-6E3B-07F83BCC4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6984C-31E4-1583-11A7-55F668CFE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8167B-0AB3-E759-BBAD-DC6719ECD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A00B-5973-2E7A-1931-1E2811427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5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DDDDA-5453-EADB-020D-AA597C9C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0D767-DB13-5C21-073A-1C293245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77B28-017E-DB1B-674B-75157100B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ECC52-3C38-65C4-AB21-2B17F4ADE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4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4869657"/>
            <a:ext cx="2895600" cy="273845"/>
          </a:xfrm>
        </p:spPr>
        <p:txBody>
          <a:bodyPr/>
          <a:lstStyle/>
          <a:p>
            <a:r>
              <a:rPr lang="en-US" dirty="0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34648588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hub.org/cuda-cor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nvidia.com/content/volta-architecture/pdf/volta-architecture-whitepaper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nvidia.com/content/volta-architecture/pdf/volta-architecture-whitepaper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nvidia.com/content/volta-architecture/pdf/volta-architecture-whitepaper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.nvidia.com/blog/nvidia-turing-architecture-in-dept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5-57352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cecloud.ai/resources/blog/cuda-cores-vs-tensor-cor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ecloud.ai/resources/blog/cuda-cores-vs-tensor-cor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cecloud.ai/resources/blog/cuda-cores-vs-tensor-cor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eveloper.nvidia.com/blog/cuda-refresher-cuda-programming-model" TargetMode="Externa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easy-introduction-cuda-c-and-c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s://papers.nips.cc/paper_files/paper/2012/file/c399862d3b9d6b76c8436e924a68c45b-Paper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nvidia.com/cuda/cuda-c-programming-guid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opsys.com/blogs/chip-design/arc-vpx6-digital-signal-processor.html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tpu/docs/system-architecture-tpu-vm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27-016-1633-y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9/ACCESS.2020.300825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GPUs + CUDA + CNN/DNN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EA3DB-1345-8C1D-7045-1B6F3793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F14E5E-D98F-97B7-75A2-FEFF01D34E2D}"/>
              </a:ext>
            </a:extLst>
          </p:cNvPr>
          <p:cNvSpPr txBox="1"/>
          <p:nvPr/>
        </p:nvSpPr>
        <p:spPr>
          <a:xfrm>
            <a:off x="4122753" y="3715992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https://www.electronicshub.org/cuda-cores/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2C7BF-D5C8-3517-83E7-90CB4DF6FAB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8200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a CUDA Core?</a:t>
            </a:r>
          </a:p>
        </p:txBody>
      </p:sp>
      <p:pic>
        <p:nvPicPr>
          <p:cNvPr id="8" name="Picture 7" descr="A diagram of a computer&#10;&#10;AI-generated content may be incorrect.">
            <a:extLst>
              <a:ext uri="{FF2B5EF4-FFF2-40B4-BE49-F238E27FC236}">
                <a16:creationId xmlns:a16="http://schemas.microsoft.com/office/drawing/2014/main" id="{7493BCDE-94C2-D12F-BBFB-6D71EC31C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834" y="1427507"/>
            <a:ext cx="5064333" cy="2288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81045C-2F2D-46C9-6C78-A754C5D05A68}"/>
              </a:ext>
            </a:extLst>
          </p:cNvPr>
          <p:cNvSpPr txBox="1"/>
          <p:nvPr/>
        </p:nvSpPr>
        <p:spPr>
          <a:xfrm>
            <a:off x="449247" y="856428"/>
            <a:ext cx="3181173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FP: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Addition, subtraction, multiplication, division, square roots.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CUDA supports both single-precision (FP32) and double-precision (FP64) floating-point operations</a:t>
            </a:r>
          </a:p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INT: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additions, subtractions, multiplications, comparison, and bitwise operations</a:t>
            </a:r>
          </a:p>
          <a:p>
            <a:r>
              <a:rPr lang="en-US" sz="1350" b="1" dirty="0">
                <a:latin typeface="Arial" panose="020B0604020202020204" pitchFamily="34" charset="0"/>
                <a:cs typeface="Arial" panose="020B0604020202020204" pitchFamily="34" charset="0"/>
              </a:rPr>
              <a:t>SFU: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accelerates the execution of specific transcendental and trigonometric functions like sine, cosine, tangent, and exponential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63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B523C-C403-583B-64D7-E5BC88014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EC6259E-B619-F209-56F0-472A0F19560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NVIDIA Volta Microarchitecture </a:t>
            </a:r>
            <a:r>
              <a:rPr lang="en-US" altLang="en-US" sz="3200" b="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(2013-2017)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A7CAFA4-98B8-B183-7E62-7D320FE684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771" y="903031"/>
            <a:ext cx="3336688" cy="3658649"/>
          </a:xfrm>
          <a:prstGeom prst="rect">
            <a:avLst/>
          </a:prstGeom>
        </p:spPr>
      </p:pic>
      <p:pic>
        <p:nvPicPr>
          <p:cNvPr id="6" name="Picture 5" descr="A table with different colored squares&#10;&#10;AI-generated content may be incorrect.">
            <a:extLst>
              <a:ext uri="{FF2B5EF4-FFF2-40B4-BE49-F238E27FC236}">
                <a16:creationId xmlns:a16="http://schemas.microsoft.com/office/drawing/2014/main" id="{466E272C-07E5-56E3-FE1A-1432D60938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3215" y="3402897"/>
            <a:ext cx="3511027" cy="898940"/>
          </a:xfrm>
          <a:prstGeom prst="rect">
            <a:avLst/>
          </a:prstGeom>
        </p:spPr>
      </p:pic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CA88024A-8402-E891-2445-5DB76E0B79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9859" y="903031"/>
            <a:ext cx="4057741" cy="2512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720DA-A993-E94F-DD40-87247B100D2A}"/>
              </a:ext>
            </a:extLst>
          </p:cNvPr>
          <p:cNvSpPr txBox="1"/>
          <p:nvPr/>
        </p:nvSpPr>
        <p:spPr>
          <a:xfrm>
            <a:off x="2794563" y="4489369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Tex = Texture units</a:t>
            </a:r>
          </a:p>
          <a:p>
            <a:r>
              <a:rPr lang="en-US" sz="1100" dirty="0">
                <a:solidFill>
                  <a:srgbClr val="FF0000"/>
                </a:solidFill>
              </a:rPr>
              <a:t>SFU = Special Function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41EBE-6B1A-9FB0-6396-53FE4A448DF9}"/>
              </a:ext>
            </a:extLst>
          </p:cNvPr>
          <p:cNvSpPr txBox="1"/>
          <p:nvPr/>
        </p:nvSpPr>
        <p:spPr>
          <a:xfrm>
            <a:off x="4609859" y="42700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First chip to feature tensor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 GV100 SM is partitioned into four processing blocks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D2691-00FC-10F3-46B5-3130594CCFCD}"/>
              </a:ext>
            </a:extLst>
          </p:cNvPr>
          <p:cNvSpPr txBox="1"/>
          <p:nvPr/>
        </p:nvSpPr>
        <p:spPr>
          <a:xfrm rot="16200000">
            <a:off x="169467" y="1773855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Processing block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02C54E-7484-6282-F225-0F8C1927AFA4}"/>
              </a:ext>
            </a:extLst>
          </p:cNvPr>
          <p:cNvSpPr txBox="1"/>
          <p:nvPr/>
        </p:nvSpPr>
        <p:spPr>
          <a:xfrm>
            <a:off x="2569139" y="918807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Streaming multiprocessor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6DCB96-A4E9-773B-7F21-64830402D563}"/>
              </a:ext>
            </a:extLst>
          </p:cNvPr>
          <p:cNvSpPr/>
          <p:nvPr/>
        </p:nvSpPr>
        <p:spPr>
          <a:xfrm>
            <a:off x="6663193" y="903031"/>
            <a:ext cx="993913" cy="249986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05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0DEF1-BA14-AA43-BFDE-6AF74916D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883AD38-C3A8-628F-B1F6-327F8598D71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Warp</a:t>
            </a:r>
            <a:endParaRPr lang="en-US" altLang="en-US" sz="3200" b="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AC753F-6CE7-DC2B-44D8-59EAB01225A3}"/>
              </a:ext>
            </a:extLst>
          </p:cNvPr>
          <p:cNvSpPr/>
          <p:nvPr/>
        </p:nvSpPr>
        <p:spPr>
          <a:xfrm>
            <a:off x="510616" y="797260"/>
            <a:ext cx="79367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"warp" is a group of threads that execute instructions simultaneously on a GPU (Graphics Processing Unit). 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warp scheduler is a component of the GPU architecture that manages the execution of these thread groups.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warp typically consists of 32 threads in NVIDIA GPUs (AMD calls similar groupings "wavefronts"). These threads execute the same instruction at the same time in a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SIMT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(Single Instruction, Multiple Thread) architecture.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warp scheduler is responsible for:</a:t>
            </a:r>
          </a:p>
          <a:p>
            <a:pPr marL="714375" lvl="1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Deciding which warps are ready to execute</a:t>
            </a:r>
          </a:p>
          <a:p>
            <a:pPr marL="714375" lvl="1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Allocating compute resources to warps</a:t>
            </a:r>
          </a:p>
          <a:p>
            <a:pPr marL="714375" lvl="1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Managing warp context switching when threads need to wait for memory operations.</a:t>
            </a:r>
          </a:p>
          <a:p>
            <a:pPr marL="714375" lvl="1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Hiding memory latency by switching between warps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0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6101B-46B1-BC35-D676-1C92A38A9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04F35E3-08EE-9EC4-1DA3-89612BF121E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a tensor?</a:t>
            </a:r>
          </a:p>
        </p:txBody>
      </p:sp>
    </p:spTree>
    <p:extLst>
      <p:ext uri="{BB962C8B-B14F-4D97-AF65-F5344CB8AC3E}">
        <p14:creationId xmlns:p14="http://schemas.microsoft.com/office/powerpoint/2010/main" val="2950614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BD41-39B8-F92C-E2D5-1B46C4A6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6CD0441-98BD-3C78-A056-D03528BAFAE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a tensor?</a:t>
            </a:r>
          </a:p>
        </p:txBody>
      </p:sp>
      <p:pic>
        <p:nvPicPr>
          <p:cNvPr id="10" name="Picture 9" descr="A diagram of different types of objects&#10;&#10;AI-generated content may be incorrect.">
            <a:extLst>
              <a:ext uri="{FF2B5EF4-FFF2-40B4-BE49-F238E27FC236}">
                <a16:creationId xmlns:a16="http://schemas.microsoft.com/office/drawing/2014/main" id="{C7C29443-9511-306B-07A2-77F0D01767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8784" y="938380"/>
            <a:ext cx="3206431" cy="32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10E7-75EB-FE42-4174-AAF734370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033B150-1FCC-58A3-6932-919FC64BDF1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Tensor cores</a:t>
            </a:r>
          </a:p>
        </p:txBody>
      </p:sp>
      <p:pic>
        <p:nvPicPr>
          <p:cNvPr id="3" name="Picture 2" descr="A diagram of different colors of a table&#10;&#10;AI-generated content may be incorrect.">
            <a:extLst>
              <a:ext uri="{FF2B5EF4-FFF2-40B4-BE49-F238E27FC236}">
                <a16:creationId xmlns:a16="http://schemas.microsoft.com/office/drawing/2014/main" id="{C597276D-C402-484D-888B-C29D65AE63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756" y="2021662"/>
            <a:ext cx="5603706" cy="19701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54ED7B-466E-8D3B-96C0-B6259F2FBE01}"/>
              </a:ext>
            </a:extLst>
          </p:cNvPr>
          <p:cNvSpPr/>
          <p:nvPr/>
        </p:nvSpPr>
        <p:spPr>
          <a:xfrm>
            <a:off x="510616" y="844966"/>
            <a:ext cx="79367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tensor core executes MMA (matrix multiplication and accumulation, D = A × B + C) on a 4 × 4 floating-point matrix. 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built to enhance deep learning by boosting matrix arithmetic.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Low-precision operations often supported.</a:t>
            </a:r>
          </a:p>
          <a:p>
            <a:pPr marL="257175" indent="-257175" algn="just">
              <a:buFont typeface="Symbol" pitchFamily="2" charset="2"/>
              <a:buChar char="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52E79-5C13-1760-DECA-008D270E77DE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7" name="Picture 6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6BDA4940-A375-76D8-13BA-2ACBAA8B83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08" y="2114291"/>
            <a:ext cx="3331869" cy="1826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2E5BE9-32D7-3884-D171-4DE60D83BCC7}"/>
              </a:ext>
            </a:extLst>
          </p:cNvPr>
          <p:cNvSpPr txBox="1"/>
          <p:nvPr/>
        </p:nvSpPr>
        <p:spPr>
          <a:xfrm>
            <a:off x="1193073" y="3916442"/>
            <a:ext cx="13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F62BAC-CD71-6264-F20D-F135B0B5E778}"/>
              </a:ext>
            </a:extLst>
          </p:cNvPr>
          <p:cNvSpPr txBox="1"/>
          <p:nvPr/>
        </p:nvSpPr>
        <p:spPr>
          <a:xfrm>
            <a:off x="5660860" y="391215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MMA</a:t>
            </a:r>
          </a:p>
        </p:txBody>
      </p:sp>
    </p:spTree>
    <p:extLst>
      <p:ext uri="{BB962C8B-B14F-4D97-AF65-F5344CB8AC3E}">
        <p14:creationId xmlns:p14="http://schemas.microsoft.com/office/powerpoint/2010/main" val="245240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AF85D-DB5F-16D8-AE28-B75EB8B63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FF383DFA-3CFA-FF79-7653-D0C667E23BA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Tensor cores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EB8A6-D026-130F-6A57-9B2A542AF34E}"/>
              </a:ext>
            </a:extLst>
          </p:cNvPr>
          <p:cNvSpPr txBox="1"/>
          <p:nvPr/>
        </p:nvSpPr>
        <p:spPr>
          <a:xfrm>
            <a:off x="2760444" y="4606019"/>
            <a:ext cx="36231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https://images.nvidia.com/content/volta-architecture/pdf/volta-architecture-whitepaper.pdf</a:t>
            </a:r>
            <a:r>
              <a:rPr lang="en-US" sz="700" dirty="0"/>
              <a:t> </a:t>
            </a:r>
          </a:p>
        </p:txBody>
      </p:sp>
      <p:pic>
        <p:nvPicPr>
          <p:cNvPr id="3" name="Picture 2" descr="A diagram of multiplying matrix&#10;&#10;AI-generated content may be incorrect.">
            <a:extLst>
              <a:ext uri="{FF2B5EF4-FFF2-40B4-BE49-F238E27FC236}">
                <a16:creationId xmlns:a16="http://schemas.microsoft.com/office/drawing/2014/main" id="{6727279A-EAF4-816E-F862-1DDAF2D1BD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825" y="1111755"/>
            <a:ext cx="5772344" cy="275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0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E9600-431E-B617-D167-DEF97EF3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10139CD-9C9A-6FED-9215-6F9949B121F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Tensor cores (2)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2E05D-D04A-751E-FBFC-C01CF42B2A22}"/>
              </a:ext>
            </a:extLst>
          </p:cNvPr>
          <p:cNvSpPr txBox="1"/>
          <p:nvPr/>
        </p:nvSpPr>
        <p:spPr>
          <a:xfrm>
            <a:off x="2760444" y="4606019"/>
            <a:ext cx="36231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https://images.nvidia.com/content/volta-architecture/pdf/volta-architecture-whitepaper.pdf</a:t>
            </a:r>
            <a:r>
              <a:rPr lang="en-US" sz="700" dirty="0"/>
              <a:t> </a:t>
            </a: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DD31AD0-625E-0CA9-14AC-E6864845685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6198" y="903031"/>
            <a:ext cx="5471598" cy="810767"/>
          </a:xfrm>
          <a:prstGeom prst="rect">
            <a:avLst/>
          </a:prstGeom>
        </p:spPr>
      </p:pic>
      <p:pic>
        <p:nvPicPr>
          <p:cNvPr id="10" name="Picture 9" descr="A diagram of a product&#10;&#10;AI-generated content may be incorrect.">
            <a:extLst>
              <a:ext uri="{FF2B5EF4-FFF2-40B4-BE49-F238E27FC236}">
                <a16:creationId xmlns:a16="http://schemas.microsoft.com/office/drawing/2014/main" id="{CF4419F9-304C-B68B-CDCC-1931E8A063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890" y="1804085"/>
            <a:ext cx="5614220" cy="208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9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0AF0E-E749-A45F-E8B3-33FCE9CF3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6406704-F00B-4B7C-BA2A-F07502C6035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Tensor cores (3)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46D36-93D0-791B-2AFB-F8F3EE480B48}"/>
              </a:ext>
            </a:extLst>
          </p:cNvPr>
          <p:cNvSpPr txBox="1"/>
          <p:nvPr/>
        </p:nvSpPr>
        <p:spPr>
          <a:xfrm>
            <a:off x="2760444" y="4606019"/>
            <a:ext cx="362310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https://images.nvidia.com/content/volta-architecture/pdf/volta-architecture-whitepaper.pdf</a:t>
            </a:r>
            <a:r>
              <a:rPr lang="en-US" sz="700" dirty="0"/>
              <a:t> 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B952FEA-C150-9695-7976-998767ADDB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5025" y="986527"/>
            <a:ext cx="4553944" cy="32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32982-7E19-88A0-16D7-09A6ABCF5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6317029-ED33-2E72-F678-82DD9340BE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Tensor cores (4)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C2858-4B80-54D2-A871-74BC1030C2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7481" y="903031"/>
            <a:ext cx="5709037" cy="3702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2FE7D-80A2-C319-18B8-B71DFCF11A39}"/>
              </a:ext>
            </a:extLst>
          </p:cNvPr>
          <p:cNvSpPr txBox="1"/>
          <p:nvPr/>
        </p:nvSpPr>
        <p:spPr>
          <a:xfrm>
            <a:off x="2617778" y="4606019"/>
            <a:ext cx="3908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https://developer.nvidia.com/blog/nvidia-turing-architecture-in-depth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656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DD3F4-883A-E4EB-8BC2-469185C8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70F673-889A-C237-6EE9-17F2622632A7}"/>
              </a:ext>
            </a:extLst>
          </p:cNvPr>
          <p:cNvSpPr txBox="1"/>
          <p:nvPr/>
        </p:nvSpPr>
        <p:spPr>
          <a:xfrm>
            <a:off x="3214096" y="4549973"/>
            <a:ext cx="27158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https://doi.org/10.1038/s41467-025-57352-1</a:t>
            </a:r>
            <a:r>
              <a:rPr lang="en-US" sz="1050" dirty="0"/>
              <a:t> </a:t>
            </a:r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DDD3BE88-1AF7-B894-F113-823EB91F89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919" y="593527"/>
            <a:ext cx="6225494" cy="38428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1ABFA-3378-4705-769A-856DA9C879B1}"/>
              </a:ext>
            </a:extLst>
          </p:cNvPr>
          <p:cNvSpPr/>
          <p:nvPr/>
        </p:nvSpPr>
        <p:spPr>
          <a:xfrm>
            <a:off x="3884177" y="593527"/>
            <a:ext cx="1714393" cy="389136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B8A05-64FC-33B6-0882-DBA45E638491}"/>
              </a:ext>
            </a:extLst>
          </p:cNvPr>
          <p:cNvSpPr txBox="1"/>
          <p:nvPr/>
        </p:nvSpPr>
        <p:spPr>
          <a:xfrm>
            <a:off x="7189775" y="1984000"/>
            <a:ext cx="15091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Backpropagation Through Time (BPTT)</a:t>
            </a:r>
          </a:p>
        </p:txBody>
      </p:sp>
    </p:spTree>
    <p:extLst>
      <p:ext uri="{BB962C8B-B14F-4D97-AF65-F5344CB8AC3E}">
        <p14:creationId xmlns:p14="http://schemas.microsoft.com/office/powerpoint/2010/main" val="2893556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94E2-5D6E-4816-E04E-BC9FCB5BE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7209EEB-EF20-0461-E181-811B5F47489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vs tensor cores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03B03-9CA8-86CE-DF74-EB386FBA6D09}"/>
              </a:ext>
            </a:extLst>
          </p:cNvPr>
          <p:cNvSpPr txBox="1"/>
          <p:nvPr/>
        </p:nvSpPr>
        <p:spPr>
          <a:xfrm>
            <a:off x="2286000" y="457178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https://acecloud.ai/resources/blog/cuda-cores-vs-tensor-cores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2FEED-FB19-2B10-E595-6A4249DE16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923" y="842900"/>
            <a:ext cx="5200154" cy="37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86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5DC40-A10B-6AE8-90C7-5BB9B8B49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1D0FFE8-6C50-58DA-BAEE-03D0D73D199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vs tensor cores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65D7E-5266-F124-48D7-3CDE5C8D8C1D}"/>
              </a:ext>
            </a:extLst>
          </p:cNvPr>
          <p:cNvSpPr txBox="1"/>
          <p:nvPr/>
        </p:nvSpPr>
        <p:spPr>
          <a:xfrm>
            <a:off x="2286000" y="457178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https://acecloud.ai/resources/blog/cuda-cores-vs-tensor-cores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C2EFC-85C6-2805-2444-004C73C5CB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077" y="903031"/>
            <a:ext cx="5787845" cy="33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36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4B474-DA0D-E0E3-C484-311884042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01088BC-936F-1034-80E7-4BCE584645D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vs tensor cores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5CBA0-05B7-ABF6-68EE-1FA4649A5C4A}"/>
              </a:ext>
            </a:extLst>
          </p:cNvPr>
          <p:cNvSpPr txBox="1"/>
          <p:nvPr/>
        </p:nvSpPr>
        <p:spPr>
          <a:xfrm>
            <a:off x="2286000" y="457178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https://acecloud.ai/resources/blog/cuda-cores-vs-tensor-cores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C6593-8B0D-7184-8860-27325941BE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981" y="834877"/>
            <a:ext cx="5454244" cy="437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EDAB2A-338D-DE87-B0FB-9A00A3B585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128" y="1272457"/>
            <a:ext cx="5454244" cy="319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9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B23E-AB3C-A5F9-113D-B32D64CC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0F9CD0EB-CE3B-76A7-84C5-9C224A8487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56" y="622201"/>
            <a:ext cx="4178316" cy="3899097"/>
          </a:xfrm>
          <a:prstGeom prst="rect">
            <a:avLst/>
          </a:prstGeom>
        </p:spPr>
      </p:pic>
      <p:pic>
        <p:nvPicPr>
          <p:cNvPr id="7" name="Picture 6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40858890-3266-673F-4804-6DB79CDB1A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776" y="1277257"/>
            <a:ext cx="4409163" cy="1915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439FD7-8E6B-DA2A-9A53-B342C46EB0D9}"/>
              </a:ext>
            </a:extLst>
          </p:cNvPr>
          <p:cNvSpPr txBox="1"/>
          <p:nvPr/>
        </p:nvSpPr>
        <p:spPr>
          <a:xfrm>
            <a:off x="5165616" y="3193143"/>
            <a:ext cx="2988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GPC: Graphics Processing Clusters</a:t>
            </a:r>
          </a:p>
          <a:p>
            <a:r>
              <a:rPr lang="en-US" sz="1600" dirty="0"/>
              <a:t>TPC: Texture Processing Cluster</a:t>
            </a:r>
          </a:p>
          <a:p>
            <a:r>
              <a:rPr lang="en-US" sz="1600" dirty="0"/>
              <a:t>SM: Streaming Multiprocessor</a:t>
            </a:r>
          </a:p>
          <a:p>
            <a:r>
              <a:rPr lang="en-US" sz="1600" dirty="0"/>
              <a:t>RT: Ray Tracing</a:t>
            </a:r>
          </a:p>
          <a:p>
            <a:r>
              <a:rPr lang="en-US" sz="1600" dirty="0"/>
              <a:t>ROP: Render Output Unit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6F548-FA41-7533-89C2-1E31E3E1B621}"/>
              </a:ext>
            </a:extLst>
          </p:cNvPr>
          <p:cNvSpPr txBox="1"/>
          <p:nvPr/>
        </p:nvSpPr>
        <p:spPr>
          <a:xfrm>
            <a:off x="4746171" y="622201"/>
            <a:ext cx="3992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Consumer-grade GPUs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DCCA-84C4-92B2-3334-5E882F6E06C2}"/>
              </a:ext>
            </a:extLst>
          </p:cNvPr>
          <p:cNvSpPr txBox="1"/>
          <p:nvPr/>
        </p:nvSpPr>
        <p:spPr>
          <a:xfrm>
            <a:off x="2252973" y="17529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18E3A-D7AE-047F-0B3F-752CB73913B8}"/>
              </a:ext>
            </a:extLst>
          </p:cNvPr>
          <p:cNvSpPr txBox="1"/>
          <p:nvPr/>
        </p:nvSpPr>
        <p:spPr>
          <a:xfrm>
            <a:off x="2252973" y="20505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96221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23B6-32ED-CC10-0148-D3181877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5F3CFF-75A7-462C-0886-62FBB94D9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20" y="801130"/>
            <a:ext cx="8356360" cy="373207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A8F22EC-A7B6-7458-8D5D-8A5A2BE0F53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8302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RTX 5090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7EBD2-D72C-0EC1-A9E0-F43277F5CCAD}"/>
              </a:ext>
            </a:extLst>
          </p:cNvPr>
          <p:cNvSpPr txBox="1"/>
          <p:nvPr/>
        </p:nvSpPr>
        <p:spPr>
          <a:xfrm>
            <a:off x="4785927" y="3004213"/>
            <a:ext cx="3344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GPC: Graphics Processing Clusters</a:t>
            </a:r>
          </a:p>
          <a:p>
            <a:r>
              <a:rPr lang="en-US" dirty="0">
                <a:solidFill>
                  <a:schemeClr val="bg1"/>
                </a:solidFill>
              </a:rPr>
              <a:t>TPC: Texture Processing Cluster</a:t>
            </a:r>
          </a:p>
          <a:p>
            <a:r>
              <a:rPr lang="en-US" dirty="0">
                <a:solidFill>
                  <a:schemeClr val="bg1"/>
                </a:solidFill>
              </a:rPr>
              <a:t>SM: Streaming Multiprocessor</a:t>
            </a:r>
          </a:p>
        </p:txBody>
      </p:sp>
    </p:spTree>
    <p:extLst>
      <p:ext uri="{BB962C8B-B14F-4D97-AF65-F5344CB8AC3E}">
        <p14:creationId xmlns:p14="http://schemas.microsoft.com/office/powerpoint/2010/main" val="2111338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9EAA6-A827-F01E-F1B3-A75F3B65A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F0189094-9450-3B55-2B35-7022C315F6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647" y="293409"/>
            <a:ext cx="7605423" cy="4310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7204C7-55DD-4B20-828D-8625C3545AF7}"/>
              </a:ext>
            </a:extLst>
          </p:cNvPr>
          <p:cNvSpPr txBox="1"/>
          <p:nvPr/>
        </p:nvSpPr>
        <p:spPr>
          <a:xfrm>
            <a:off x="205167" y="1171366"/>
            <a:ext cx="124678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NVIDIA's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Multi-Instance GPU (MIG)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allows a single GPU to be partitioned into multiple, independent GPU instances, enabling multiple users to run workloads with isolated resources.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HW oversubscription!</a:t>
            </a:r>
          </a:p>
        </p:txBody>
      </p:sp>
    </p:spTree>
    <p:extLst>
      <p:ext uri="{BB962C8B-B14F-4D97-AF65-F5344CB8AC3E}">
        <p14:creationId xmlns:p14="http://schemas.microsoft.com/office/powerpoint/2010/main" val="900808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0C4A7-696E-96B9-6A04-7DE2C54D1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9314196-EF04-D285-56A1-993E8FF03F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6199" y="855826"/>
            <a:ext cx="2789895" cy="3604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55C2FB-21DC-A443-07F5-2CBD4116C3B4}"/>
              </a:ext>
            </a:extLst>
          </p:cNvPr>
          <p:cNvSpPr txBox="1"/>
          <p:nvPr/>
        </p:nvSpPr>
        <p:spPr>
          <a:xfrm>
            <a:off x="4929809" y="576873"/>
            <a:ext cx="265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A100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0274A13-77DA-5009-54E9-0E966F3215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582" y="829889"/>
            <a:ext cx="3336688" cy="3658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D8723-5772-5A32-9630-9509FD4EAC8D}"/>
              </a:ext>
            </a:extLst>
          </p:cNvPr>
          <p:cNvSpPr txBox="1"/>
          <p:nvPr/>
        </p:nvSpPr>
        <p:spPr>
          <a:xfrm>
            <a:off x="1431235" y="576873"/>
            <a:ext cx="318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V100</a:t>
            </a:r>
          </a:p>
        </p:txBody>
      </p:sp>
    </p:spTree>
    <p:extLst>
      <p:ext uri="{BB962C8B-B14F-4D97-AF65-F5344CB8AC3E}">
        <p14:creationId xmlns:p14="http://schemas.microsoft.com/office/powerpoint/2010/main" val="3807114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01F9-E3D5-F208-B710-C26362B99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3B78EEC-1300-77AE-60DB-5E7373EC3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A100 data movement efficiency</a:t>
            </a:r>
          </a:p>
        </p:txBody>
      </p:sp>
      <p:pic>
        <p:nvPicPr>
          <p:cNvPr id="5" name="Picture 4" descr="A diagram of a computer component&#10;&#10;AI-generated content may be incorrect.">
            <a:extLst>
              <a:ext uri="{FF2B5EF4-FFF2-40B4-BE49-F238E27FC236}">
                <a16:creationId xmlns:a16="http://schemas.microsoft.com/office/drawing/2014/main" id="{0E7A7C0F-BDCC-CC15-4491-E53A7641A7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03031"/>
            <a:ext cx="7772400" cy="3570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A7C95F-9C79-C848-135B-F8AB6FFFF20D}"/>
              </a:ext>
            </a:extLst>
          </p:cNvPr>
          <p:cNvSpPr txBox="1"/>
          <p:nvPr/>
        </p:nvSpPr>
        <p:spPr>
          <a:xfrm>
            <a:off x="1399429" y="2367336"/>
            <a:ext cx="14914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L1 OR shared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0B71B-45CD-80EC-DC29-638DA8215A7D}"/>
              </a:ext>
            </a:extLst>
          </p:cNvPr>
          <p:cNvSpPr txBox="1"/>
          <p:nvPr/>
        </p:nvSpPr>
        <p:spPr>
          <a:xfrm>
            <a:off x="1392802" y="1804119"/>
            <a:ext cx="1273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Register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6C292-ACCF-B7B8-464A-76F22391E818}"/>
              </a:ext>
            </a:extLst>
          </p:cNvPr>
          <p:cNvSpPr txBox="1"/>
          <p:nvPr/>
        </p:nvSpPr>
        <p:spPr>
          <a:xfrm>
            <a:off x="2515266" y="454451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in-flight data = data that is actively being processed or transferred within the system but hasn't yet reached its final destination.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D4741-02F1-A44C-6DB6-81A53452D1CA}"/>
              </a:ext>
            </a:extLst>
          </p:cNvPr>
          <p:cNvSpPr txBox="1"/>
          <p:nvPr/>
        </p:nvSpPr>
        <p:spPr>
          <a:xfrm>
            <a:off x="2286000" y="76914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3x SMEM/L1 bandwidth, 2x in-flight 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E25FB-B5E5-89F2-2290-891786B99E48}"/>
              </a:ext>
            </a:extLst>
          </p:cNvPr>
          <p:cNvSpPr txBox="1"/>
          <p:nvPr/>
        </p:nvSpPr>
        <p:spPr>
          <a:xfrm>
            <a:off x="7440149" y="3862062"/>
            <a:ext cx="1596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L2 is 7x larger in A100!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06CA96-4150-C601-CAF1-A564B331C5FA}"/>
              </a:ext>
            </a:extLst>
          </p:cNvPr>
          <p:cNvSpPr txBox="1"/>
          <p:nvPr/>
        </p:nvSpPr>
        <p:spPr>
          <a:xfrm>
            <a:off x="7424256" y="669763"/>
            <a:ext cx="159672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The A100 features an improved implementation where the L1 cache is part of a larger, more flexible memory subsystem within each SM, offering 1.5x more capacity than the V100's equivalent structure.</a:t>
            </a:r>
          </a:p>
        </p:txBody>
      </p:sp>
    </p:spTree>
    <p:extLst>
      <p:ext uri="{BB962C8B-B14F-4D97-AF65-F5344CB8AC3E}">
        <p14:creationId xmlns:p14="http://schemas.microsoft.com/office/powerpoint/2010/main" val="296641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D8114-AA07-F56B-33A3-CD4DB2392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55C6D77-AC67-9985-70E0-A5DEE280911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A100 data movement efficiency</a:t>
            </a:r>
          </a:p>
        </p:txBody>
      </p:sp>
      <p:pic>
        <p:nvPicPr>
          <p:cNvPr id="4" name="Picture 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3071CED9-C3E0-B2A0-C427-BE9DD463B9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67" y="1017768"/>
            <a:ext cx="3413790" cy="3561190"/>
          </a:xfrm>
          <a:prstGeom prst="rect">
            <a:avLst/>
          </a:prstGeom>
        </p:spPr>
      </p:pic>
      <p:pic>
        <p:nvPicPr>
          <p:cNvPr id="10" name="Picture 9" descr="A diagram of a network&#10;&#10;AI-generated content may be incorrect.">
            <a:extLst>
              <a:ext uri="{FF2B5EF4-FFF2-40B4-BE49-F238E27FC236}">
                <a16:creationId xmlns:a16="http://schemas.microsoft.com/office/drawing/2014/main" id="{C5063704-BC1B-2411-7BBC-4945E95145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409" y="958690"/>
            <a:ext cx="4463318" cy="2587379"/>
          </a:xfrm>
          <a:prstGeom prst="rect">
            <a:avLst/>
          </a:prstGeom>
        </p:spPr>
      </p:pic>
      <p:pic>
        <p:nvPicPr>
          <p:cNvPr id="13" name="Picture 12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10124E7B-5273-0900-CAF3-FD50992EB07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583" y="3656337"/>
            <a:ext cx="4385144" cy="10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7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0FBEC-385D-4E83-87C8-59D3CE1B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84858FF-4AF5-7CD6-04C9-13421BB950F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73910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GB100 $40k, GB200: $70k</a:t>
            </a:r>
          </a:p>
        </p:txBody>
      </p:sp>
      <p:pic>
        <p:nvPicPr>
          <p:cNvPr id="5" name="Picture 4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45D322CC-E260-477B-6636-B3304A4E83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39" y="1033670"/>
            <a:ext cx="3112537" cy="3219284"/>
          </a:xfrm>
          <a:prstGeom prst="rect">
            <a:avLst/>
          </a:prstGeom>
        </p:spPr>
      </p:pic>
      <p:pic>
        <p:nvPicPr>
          <p:cNvPr id="7" name="Picture 6" descr="A group of symbols on a black background&#10;&#10;AI-generated content may be incorrect.">
            <a:extLst>
              <a:ext uri="{FF2B5EF4-FFF2-40B4-BE49-F238E27FC236}">
                <a16:creationId xmlns:a16="http://schemas.microsoft.com/office/drawing/2014/main" id="{AF81AAF9-5A0C-68D2-7136-72683FB970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499" y="1033670"/>
            <a:ext cx="5574486" cy="3219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EAAD8-F3D0-6D98-A5A8-979BE312E9FE}"/>
              </a:ext>
            </a:extLst>
          </p:cNvPr>
          <p:cNvSpPr txBox="1"/>
          <p:nvPr/>
        </p:nvSpPr>
        <p:spPr>
          <a:xfrm>
            <a:off x="2810786" y="42529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RAS (Reliability, Availability, and Serviceability) </a:t>
            </a:r>
          </a:p>
        </p:txBody>
      </p:sp>
    </p:spTree>
    <p:extLst>
      <p:ext uri="{BB962C8B-B14F-4D97-AF65-F5344CB8AC3E}">
        <p14:creationId xmlns:p14="http://schemas.microsoft.com/office/powerpoint/2010/main" val="181417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EBCDE-D689-B5F9-377B-1926C11A5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E3E4719-7944-C911-9CC4-0DF6ACE3677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94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General AI accelerator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875E6-2B3E-93E6-2DE1-CA5D4B953211}"/>
              </a:ext>
            </a:extLst>
          </p:cNvPr>
          <p:cNvSpPr txBox="1"/>
          <p:nvPr/>
        </p:nvSpPr>
        <p:spPr>
          <a:xfrm>
            <a:off x="2285999" y="44268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49A58FCD-C988-C9FA-FD35-E5AA6C6E8C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58" y="973080"/>
            <a:ext cx="5736403" cy="3197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134AC-90E7-15D8-BB7A-ACE8E29E5F7D}"/>
              </a:ext>
            </a:extLst>
          </p:cNvPr>
          <p:cNvSpPr txBox="1"/>
          <p:nvPr/>
        </p:nvSpPr>
        <p:spPr>
          <a:xfrm>
            <a:off x="7145561" y="2018598"/>
            <a:ext cx="166535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GEMM = General Matrix Multiply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 cores!</a:t>
            </a:r>
          </a:p>
          <a:p>
            <a:endParaRPr lang="en-US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vector is a 1st-order tensor</a:t>
            </a:r>
          </a:p>
          <a:p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matrix is a 2nd-order tensor.</a:t>
            </a:r>
          </a:p>
        </p:txBody>
      </p:sp>
    </p:spTree>
    <p:extLst>
      <p:ext uri="{BB962C8B-B14F-4D97-AF65-F5344CB8AC3E}">
        <p14:creationId xmlns:p14="http://schemas.microsoft.com/office/powerpoint/2010/main" val="368259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98D80-036A-493A-FF86-1F630DF75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058F5E-2AF7-16D5-5537-662AABEF5E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566" y="592372"/>
            <a:ext cx="2423422" cy="365660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25DA94-C064-7DB8-6E94-AA9D65AD4F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662" y="667909"/>
            <a:ext cx="3992054" cy="3550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94EB1F-E8DB-CFC0-DE4E-EEB12E0FEA7E}"/>
              </a:ext>
            </a:extLst>
          </p:cNvPr>
          <p:cNvSpPr/>
          <p:nvPr/>
        </p:nvSpPr>
        <p:spPr>
          <a:xfrm>
            <a:off x="4572000" y="772412"/>
            <a:ext cx="511155" cy="34458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0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FD80-96E0-571F-A3C8-8FF70FF88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AC7C762-D2F8-0F58-4DA8-F2845AA721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51F14-DF21-5E82-022A-86FE3ECAD7EF}"/>
              </a:ext>
            </a:extLst>
          </p:cNvPr>
          <p:cNvSpPr/>
          <p:nvPr/>
        </p:nvSpPr>
        <p:spPr>
          <a:xfrm>
            <a:off x="502665" y="903031"/>
            <a:ext cx="793678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CUDA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(Compute Unified Device Architecture) is a parallel computing platform and programming model developed by NVIDIA. 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enables developers to use NVIDIA graphics processing units (GPUs) for general-purpose computing, a practice known as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GPGPU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(General-Purpose computing on Graphics Processing Units).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CUDA programs to be written without knowing the exact hardware configuration in advance.</a:t>
            </a:r>
          </a:p>
          <a:p>
            <a:pPr marL="257175" indent="-257175" algn="just">
              <a:buFont typeface="Symbol" pitchFamily="2" charset="2"/>
              <a:buChar char="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Good resource: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3"/>
              </a:rPr>
              <a:t>https://docs.nvidia.com/cuda/cuda-c-programming-guide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FE21FE22-F247-C6DC-62E2-EDDF2E2AAC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66" y="2629426"/>
            <a:ext cx="2149168" cy="13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99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3708-4394-701E-E301-B01E4C84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5C01DC9-223E-B11C-9DA4-70D593FCE82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Programming and execution model</a:t>
            </a:r>
          </a:p>
        </p:txBody>
      </p:sp>
      <p:pic>
        <p:nvPicPr>
          <p:cNvPr id="13" name="Picture 12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057897B5-14F9-D7EE-21D7-38954CCD90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87" y="2311544"/>
            <a:ext cx="3319670" cy="225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1CE5D8-9F49-FE18-8DC9-25095C4C6E8A}"/>
              </a:ext>
            </a:extLst>
          </p:cNvPr>
          <p:cNvSpPr txBox="1"/>
          <p:nvPr/>
        </p:nvSpPr>
        <p:spPr>
          <a:xfrm>
            <a:off x="377687" y="1034271"/>
            <a:ext cx="360591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GPU is built around an </a:t>
            </a:r>
            <a:r>
              <a:rPr lang="en-US" sz="1100" b="1" i="0" dirty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 of Streaming Multiprocessors (SMs). A multithreaded program is partitioned into blocks of threads that execute independently from each other</a:t>
            </a:r>
            <a:r>
              <a:rPr lang="en-US" sz="1100" b="0" i="0" dirty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so that a GPU with more multiprocessors will automatically execute the program in less time than a GPU with fewer multiprocessors.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1BED5E-F533-61AA-D392-D972AC97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024" y="1034271"/>
            <a:ext cx="2812749" cy="3880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48077-F2C2-AF87-7B97-6602D0C807A0}"/>
              </a:ext>
            </a:extLst>
          </p:cNvPr>
          <p:cNvSpPr txBox="1"/>
          <p:nvPr/>
        </p:nvSpPr>
        <p:spPr>
          <a:xfrm>
            <a:off x="6786436" y="1340643"/>
            <a:ext cx="176916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CUDA programming model assumes that the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CUDA threads execute on a physically separate device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that operates as a coprocessor to the host running the C++ program.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code executes on the host while parallel code executes on the device.</a:t>
            </a:r>
          </a:p>
        </p:txBody>
      </p:sp>
    </p:spTree>
    <p:extLst>
      <p:ext uri="{BB962C8B-B14F-4D97-AF65-F5344CB8AC3E}">
        <p14:creationId xmlns:p14="http://schemas.microsoft.com/office/powerpoint/2010/main" val="3637804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72C7F-DCCB-D176-A834-C67D2079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4C5E695-F1A8-CA66-81F3-6BDE6DD33A9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967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Some terminology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FEF45-BE03-7F6D-3001-2F83E3D5AEF5}"/>
              </a:ext>
            </a:extLst>
          </p:cNvPr>
          <p:cNvSpPr txBox="1"/>
          <p:nvPr/>
        </p:nvSpPr>
        <p:spPr>
          <a:xfrm>
            <a:off x="725649" y="868508"/>
            <a:ext cx="745434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A1A1A"/>
                </a:solidFill>
                <a:effectLst/>
                <a:latin typeface="NVIDIA"/>
              </a:rPr>
              <a:t>A </a:t>
            </a:r>
            <a:r>
              <a:rPr lang="en-US" sz="1600" b="1" i="0" dirty="0">
                <a:solidFill>
                  <a:srgbClr val="1A1A1A"/>
                </a:solidFill>
                <a:effectLst/>
                <a:latin typeface="NVIDIA"/>
              </a:rPr>
              <a:t>warp</a:t>
            </a:r>
            <a:r>
              <a:rPr lang="en-US" sz="1600" b="0" i="0" dirty="0">
                <a:solidFill>
                  <a:srgbClr val="1A1A1A"/>
                </a:solidFill>
                <a:effectLst/>
                <a:latin typeface="NVIDIA"/>
              </a:rPr>
              <a:t> in CUDA is a fundamental execution unit consisting of 32 threads that execute in lockstep.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 32 threads in a warp execute the same instruction at the same time on different data (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Single Instruction, Data).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CUDA kernel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a function that runs on the GPU.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400" b="1" dirty="0"/>
              <a:t>block</a:t>
            </a:r>
            <a:r>
              <a:rPr lang="en-US" sz="1400" dirty="0"/>
              <a:t> in CUDA (also called a </a:t>
            </a:r>
            <a:r>
              <a:rPr lang="en-US" sz="1400" b="1" dirty="0"/>
              <a:t>thread block</a:t>
            </a:r>
            <a:r>
              <a:rPr lang="en-US" sz="1400" dirty="0"/>
              <a:t>) is a fundamental organizational unit of threads that execute a kernel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number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of threads per block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limited (typically 1024 threads in modern GPUs), as they must reside on the same streaming multiprocessor (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Thread blocks are composed of multiple warps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For example, a block of 128 threads would consist of 4 warps.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CUDA programming, a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kernel grid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the highest-level organization of threads when executing a CUDA kernel.</a:t>
            </a:r>
          </a:p>
        </p:txBody>
      </p:sp>
      <p:pic>
        <p:nvPicPr>
          <p:cNvPr id="4" name="Picture 3" descr="A green arrow pointing to a square with a green arrow&#10;&#10;AI-generated content may be incorrect.">
            <a:extLst>
              <a:ext uri="{FF2B5EF4-FFF2-40B4-BE49-F238E27FC236}">
                <a16:creationId xmlns:a16="http://schemas.microsoft.com/office/drawing/2014/main" id="{2D11E01A-1F8E-3769-A78B-82E39AAE65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0090" y="3607719"/>
            <a:ext cx="3697340" cy="11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3A74-6B6A-EB48-77CA-A4EFD12F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BD106E4-44FE-2CF3-F77A-DA17EA87209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Programming and execution model</a:t>
            </a:r>
          </a:p>
        </p:txBody>
      </p:sp>
      <p:pic>
        <p:nvPicPr>
          <p:cNvPr id="13" name="Picture 12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753E3835-AD17-47D1-D6EA-FFFE0A4B04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88" y="2168290"/>
            <a:ext cx="3319670" cy="225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E0F780-544D-1389-EFFD-3903193C8803}"/>
              </a:ext>
            </a:extLst>
          </p:cNvPr>
          <p:cNvSpPr txBox="1"/>
          <p:nvPr/>
        </p:nvSpPr>
        <p:spPr>
          <a:xfrm>
            <a:off x="377687" y="1034271"/>
            <a:ext cx="36059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A GPU is built around an </a:t>
            </a:r>
            <a:r>
              <a:rPr lang="en-US" sz="1100" b="1" i="0" dirty="0">
                <a:solidFill>
                  <a:srgbClr val="1A1A1A"/>
                </a:solidFill>
                <a:effectLst/>
                <a:latin typeface="NVIDIA"/>
              </a:rPr>
              <a:t>array of Streaming Multiprocessors (SMs). A multithreaded program is partitioned into blocks of threads that execute independently from each other</a:t>
            </a:r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, so that a GPU with more multiprocessors will automatically execute the program in less time than a GPU with fewer multiprocessors.</a:t>
            </a:r>
            <a:endParaRPr lang="en-US" sz="1100" dirty="0"/>
          </a:p>
        </p:txBody>
      </p:sp>
      <p:pic>
        <p:nvPicPr>
          <p:cNvPr id="6" name="Picture 5" descr="A diagram of cuda and cuda&#10;&#10;AI-generated content may be incorrect.">
            <a:extLst>
              <a:ext uri="{FF2B5EF4-FFF2-40B4-BE49-F238E27FC236}">
                <a16:creationId xmlns:a16="http://schemas.microsoft.com/office/drawing/2014/main" id="{19480859-B9BC-FCBB-29FC-3569BF5E3B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20"/>
          <a:stretch/>
        </p:blipFill>
        <p:spPr>
          <a:xfrm>
            <a:off x="4207051" y="1088586"/>
            <a:ext cx="4559261" cy="33323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294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A8A84-5696-0B87-F1D7-A02C96D06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9866004-16A4-53F1-E385-D8F31B45CB0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Automatic scalability</a:t>
            </a: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6D18B58-71B6-F649-9DF4-F4218A92E1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705" y="1002467"/>
            <a:ext cx="4209498" cy="2921886"/>
          </a:xfrm>
          <a:prstGeom prst="rect">
            <a:avLst/>
          </a:prstGeom>
        </p:spPr>
      </p:pic>
      <p:pic>
        <p:nvPicPr>
          <p:cNvPr id="7" name="Picture 6" descr="A diagram of a program&#10;&#10;AI-generated content may be incorrect.">
            <a:extLst>
              <a:ext uri="{FF2B5EF4-FFF2-40B4-BE49-F238E27FC236}">
                <a16:creationId xmlns:a16="http://schemas.microsoft.com/office/drawing/2014/main" id="{B795969D-81A7-9941-3811-2F19052F1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7" y="1126985"/>
            <a:ext cx="3585515" cy="2797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5CBA40-E238-0E0D-35C7-8EF94F45DCCD}"/>
              </a:ext>
            </a:extLst>
          </p:cNvPr>
          <p:cNvSpPr txBox="1"/>
          <p:nvPr/>
        </p:nvSpPr>
        <p:spPr>
          <a:xfrm>
            <a:off x="545023" y="4016515"/>
            <a:ext cx="805395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A GPU is built around an </a:t>
            </a:r>
            <a:r>
              <a:rPr lang="en-US" sz="1100" b="1" i="0" dirty="0">
                <a:solidFill>
                  <a:srgbClr val="1A1A1A"/>
                </a:solidFill>
                <a:effectLst/>
                <a:latin typeface="NVIDIA"/>
              </a:rPr>
              <a:t>array of Streaming Multiprocessors (SMs). A multithreaded program is partitioned into blocks of threads that execute independently from each other</a:t>
            </a:r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, so that a GPU with more multiprocessors will automatically execute the program in less time than a GPU with fewer multiprocessors.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2769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E5D2F-CD58-EB25-AF6A-1B7EF0922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6A57B22C-9E84-2C4E-6BDA-D2961FADB7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58" y="2332837"/>
            <a:ext cx="3609156" cy="219955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7F8AF1DE-9C4C-4183-E593-E10E72740E9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Memory hierarchy</a:t>
            </a:r>
          </a:p>
        </p:txBody>
      </p:sp>
      <p:pic>
        <p:nvPicPr>
          <p:cNvPr id="5" name="Picture 4" descr="A diagram of a thread cluster&#10;&#10;AI-generated content may be incorrect.">
            <a:extLst>
              <a:ext uri="{FF2B5EF4-FFF2-40B4-BE49-F238E27FC236}">
                <a16:creationId xmlns:a16="http://schemas.microsoft.com/office/drawing/2014/main" id="{5C7FF059-D15F-B0CE-5AAD-6DEEAF738D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166" y="2478814"/>
            <a:ext cx="2770886" cy="2053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89899B-9608-38DE-6C21-B060E2D931C8}"/>
              </a:ext>
            </a:extLst>
          </p:cNvPr>
          <p:cNvSpPr txBox="1"/>
          <p:nvPr/>
        </p:nvSpPr>
        <p:spPr>
          <a:xfrm>
            <a:off x="401541" y="934976"/>
            <a:ext cx="815506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CUDA threads may access data from multiple memory spaces during their execution.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Each thread has private local memory.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Each thread block has shared memory visible to all threads of the block and with the same lifetime as the block.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blocks in a thread block cluster can perform read, write, and atomics operations on each other’s shared memory.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All threads have access to the same global memory.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1DD5D-80E6-CBB1-3DCB-9581E3991E6C}"/>
              </a:ext>
            </a:extLst>
          </p:cNvPr>
          <p:cNvSpPr txBox="1"/>
          <p:nvPr/>
        </p:nvSpPr>
        <p:spPr>
          <a:xfrm rot="20390563">
            <a:off x="4317662" y="2985426"/>
            <a:ext cx="1056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Instruction cache</a:t>
            </a:r>
          </a:p>
        </p:txBody>
      </p:sp>
    </p:spTree>
    <p:extLst>
      <p:ext uri="{BB962C8B-B14F-4D97-AF65-F5344CB8AC3E}">
        <p14:creationId xmlns:p14="http://schemas.microsoft.com/office/powerpoint/2010/main" val="2153591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CA7E6-D26F-1C1C-DE89-8DAC6608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1B33703-8040-BB93-679A-C5E67BA824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Kernels (1)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8AE132-8DF9-D9BF-1E0C-1A3336CFB4A1}"/>
              </a:ext>
            </a:extLst>
          </p:cNvPr>
          <p:cNvSpPr/>
          <p:nvPr/>
        </p:nvSpPr>
        <p:spPr>
          <a:xfrm>
            <a:off x="502665" y="950738"/>
            <a:ext cx="7936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CUDA C++ extends C++ by allowing the programmer to define C++ functions, called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that, when called,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executed 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times in parallel by 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 CUDA threads, as opposed to only once like regular C++ functions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kernel is defined using the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__global__ declaration specifier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number of CUDA threads that execute that kernel for a given kernel call is specified using a new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&lt;&lt;&lt;...&gt;&gt;&gt; execution configuration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thread that executes the kernel is given a unique thread ID that is accessible within the kernel through built-in variables.</a:t>
            </a:r>
          </a:p>
          <a:p>
            <a:pPr algn="just"/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9F02AAD6-149D-D373-0E87-8EF1E84215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445" y="3042457"/>
            <a:ext cx="3605837" cy="15629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D7C0AA-6C0E-B873-FEE1-9DEDB458703D}"/>
              </a:ext>
            </a:extLst>
          </p:cNvPr>
          <p:cNvSpPr/>
          <p:nvPr/>
        </p:nvSpPr>
        <p:spPr>
          <a:xfrm>
            <a:off x="1630912" y="3945057"/>
            <a:ext cx="1248355" cy="17492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program&#10;&#10;AI-generated content may be incorrect.">
            <a:extLst>
              <a:ext uri="{FF2B5EF4-FFF2-40B4-BE49-F238E27FC236}">
                <a16:creationId xmlns:a16="http://schemas.microsoft.com/office/drawing/2014/main" id="{79A7D594-524A-0C81-E4B2-2A802A7AC8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6749" y="2858959"/>
            <a:ext cx="1573015" cy="1746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BE3FA1-0C4F-F789-3DD6-4471A8D12489}"/>
              </a:ext>
            </a:extLst>
          </p:cNvPr>
          <p:cNvSpPr txBox="1"/>
          <p:nvPr/>
        </p:nvSpPr>
        <p:spPr>
          <a:xfrm>
            <a:off x="3126363" y="4605377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5"/>
              </a:rPr>
              <a:t>https://developer.nvidia.com/blog/cuda-refresher-cuda-programming-model</a:t>
            </a:r>
            <a:r>
              <a:rPr 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339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67E68-03B6-50D8-9575-448D5B7F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F1AED2C-75C6-17C4-6A7E-1E583B7BC82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Kernels (2)</a:t>
            </a:r>
            <a:endParaRPr lang="en-US" altLang="en-US" sz="320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282D49-00CD-C23B-1C83-FDB23D0F6A56}"/>
              </a:ext>
            </a:extLst>
          </p:cNvPr>
          <p:cNvSpPr/>
          <p:nvPr/>
        </p:nvSpPr>
        <p:spPr>
          <a:xfrm>
            <a:off x="502665" y="950738"/>
            <a:ext cx="7936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an illustration, the following sample code, using the built-in variable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threadIdx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adds two vectors A and B of size N and stores the result into vector C.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Single Instruction, Multiple Threads (SIMT)</a:t>
            </a:r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D31C405-BD70-12C4-F8AE-92E6107E48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04" y="1874031"/>
            <a:ext cx="8029148" cy="231873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5E561B-28B4-5057-7474-F4C5F5F34A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268" y="1781735"/>
            <a:ext cx="1781852" cy="2458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51A9D513-A0AF-A5B4-70B8-9EA85B315A1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565" y="1781735"/>
            <a:ext cx="2080097" cy="2458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9555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A8D0-76BD-A960-0755-766C10A7A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1297580-35E2-62BB-CC59-B404C1B41D4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Kernels (3)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D5501-669C-9503-82E8-7095B395AEE9}"/>
              </a:ext>
            </a:extLst>
          </p:cNvPr>
          <p:cNvSpPr txBox="1"/>
          <p:nvPr/>
        </p:nvSpPr>
        <p:spPr>
          <a:xfrm>
            <a:off x="2286000" y="4551616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https://developer.nvidia.com/blog/cuda-refresher-cuda-programming-model</a:t>
            </a:r>
            <a:r>
              <a:rPr lang="en-US" sz="7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A936E-ADD5-BBF7-A4FA-DC2725801E31}"/>
              </a:ext>
            </a:extLst>
          </p:cNvPr>
          <p:cNvSpPr txBox="1"/>
          <p:nvPr/>
        </p:nvSpPr>
        <p:spPr>
          <a:xfrm>
            <a:off x="420866" y="1002467"/>
            <a:ext cx="83022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Monaco" pitchFamily="2" charset="77"/>
                <a:cs typeface="Arial" panose="020B0604020202020204" pitchFamily="34" charset="0"/>
              </a:rPr>
              <a:t>kernel&lt;&lt;M,T&gt;&gt;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kernel launches with a grid of </a:t>
            </a:r>
            <a:r>
              <a:rPr lang="en-US" sz="1400" dirty="0">
                <a:solidFill>
                  <a:srgbClr val="FF0000"/>
                </a:solidFill>
                <a:latin typeface="Monaco" pitchFamily="2" charset="77"/>
                <a:cs typeface="Arial" panose="020B0604020202020204" pitchFamily="34" charset="0"/>
              </a:rPr>
              <a:t>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thread blocks. Each thread block has </a:t>
            </a:r>
            <a:r>
              <a:rPr lang="en-US" sz="1400" dirty="0">
                <a:solidFill>
                  <a:srgbClr val="FF0000"/>
                </a:solidFill>
                <a:latin typeface="Monaco" pitchFamily="2" charset="77"/>
                <a:cs typeface="Arial" panose="020B0604020202020204" pitchFamily="34" charset="0"/>
              </a:rPr>
              <a:t>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parallel threads.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information between the triple chevrons is the execution configuration, which dictates how many device threads execute the kernel in parallel.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the CUDA programming model, we speak of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launching a kernel with a grid of thread blocks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first argument in the execution configuration specifies the number of thread blocks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the grid, and the second specifies the number of threads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a thread block.</a:t>
            </a:r>
          </a:p>
        </p:txBody>
      </p:sp>
      <p:pic>
        <p:nvPicPr>
          <p:cNvPr id="16" name="Picture 15" descr="A diagram of a block&#10;&#10;AI-generated content may be incorrect.">
            <a:extLst>
              <a:ext uri="{FF2B5EF4-FFF2-40B4-BE49-F238E27FC236}">
                <a16:creationId xmlns:a16="http://schemas.microsoft.com/office/drawing/2014/main" id="{FCFC5DA0-9CC9-5E85-52DB-E82C4B90A1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216" y="3472358"/>
            <a:ext cx="1851567" cy="9955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430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95CD5-21CC-0AA2-E04D-E420F31B4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28FD-92F2-9AE8-61CB-FE69E4E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420"/>
            <a:ext cx="9144000" cy="538606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General co-processing mechanism</a:t>
            </a:r>
          </a:p>
        </p:txBody>
      </p:sp>
      <p:sp>
        <p:nvSpPr>
          <p:cNvPr id="364" name="AutoShape 14">
            <a:extLst>
              <a:ext uri="{FF2B5EF4-FFF2-40B4-BE49-F238E27FC236}">
                <a16:creationId xmlns:a16="http://schemas.microsoft.com/office/drawing/2014/main" id="{D0BEFECD-5EBF-B66C-07BC-7D832282B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10" y="1384899"/>
            <a:ext cx="1695582" cy="2776331"/>
          </a:xfrm>
          <a:prstGeom prst="roundRect">
            <a:avLst>
              <a:gd name="adj" fmla="val 5701"/>
            </a:avLst>
          </a:prstGeom>
          <a:gradFill flip="none" rotWithShape="1">
            <a:gsLst>
              <a:gs pos="0">
                <a:schemeClr val="bg1">
                  <a:lumMod val="50000"/>
                  <a:lumOff val="50000"/>
                  <a:alpha val="24000"/>
                </a:schemeClr>
              </a:gs>
              <a:gs pos="100000">
                <a:schemeClr val="bg1">
                  <a:lumMod val="75000"/>
                  <a:lumOff val="25000"/>
                  <a:alpha val="14000"/>
                </a:scheme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bg2">
                    <a:alpha val="56000"/>
                  </a:schemeClr>
                </a:gs>
                <a:gs pos="100000">
                  <a:schemeClr val="bg2">
                    <a:alpha val="14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27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D827E-A0EE-2B21-8C38-71C88A5DD86E}"/>
              </a:ext>
            </a:extLst>
          </p:cNvPr>
          <p:cNvSpPr txBox="1"/>
          <p:nvPr/>
        </p:nvSpPr>
        <p:spPr>
          <a:xfrm>
            <a:off x="3717440" y="989034"/>
            <a:ext cx="1709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Trebuchet MS" pitchFamily="34" charset="0"/>
              </a:rPr>
              <a:t>Application Code</a:t>
            </a: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F0F3CB86-3032-CA1E-B22C-C46BD695E5B6}"/>
              </a:ext>
            </a:extLst>
          </p:cNvPr>
          <p:cNvSpPr txBox="1"/>
          <p:nvPr/>
        </p:nvSpPr>
        <p:spPr>
          <a:xfrm>
            <a:off x="1527295" y="2678138"/>
            <a:ext cx="8752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76B900"/>
                </a:solidFill>
                <a:latin typeface="Trebuchet MS" pitchFamily="34" charset="0"/>
                <a:cs typeface="Arial" pitchFamily="34" charset="0"/>
              </a:rPr>
              <a:t>GPU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C92E504C-E244-DA5F-0371-CFC4EB1D0DBA}"/>
              </a:ext>
            </a:extLst>
          </p:cNvPr>
          <p:cNvSpPr txBox="1"/>
          <p:nvPr/>
        </p:nvSpPr>
        <p:spPr>
          <a:xfrm>
            <a:off x="6883224" y="2654140"/>
            <a:ext cx="6932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Trebuchet MS" pitchFamily="34" charset="0"/>
              </a:rPr>
              <a:t>CPU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7D7DED45-84F9-A04D-412A-9E5072D6BDD4}"/>
              </a:ext>
            </a:extLst>
          </p:cNvPr>
          <p:cNvSpPr txBox="1"/>
          <p:nvPr/>
        </p:nvSpPr>
        <p:spPr>
          <a:xfrm>
            <a:off x="2468751" y="3234793"/>
            <a:ext cx="1743450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rgbClr val="73B900"/>
                </a:solidFill>
                <a:latin typeface="Trebuchet MS" pitchFamily="34" charset="0"/>
              </a:rPr>
              <a:t>Use GPU to Parallelize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CC262D7-B6F9-E694-1948-8B32BC27BD10}"/>
              </a:ext>
            </a:extLst>
          </p:cNvPr>
          <p:cNvSpPr/>
          <p:nvPr/>
        </p:nvSpPr>
        <p:spPr>
          <a:xfrm>
            <a:off x="3630058" y="2125625"/>
            <a:ext cx="1883885" cy="665825"/>
          </a:xfrm>
          <a:prstGeom prst="roundRect">
            <a:avLst>
              <a:gd name="adj" fmla="val 914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Left Arrow 31">
            <a:extLst>
              <a:ext uri="{FF2B5EF4-FFF2-40B4-BE49-F238E27FC236}">
                <a16:creationId xmlns:a16="http://schemas.microsoft.com/office/drawing/2014/main" id="{A6308FD0-0DD3-2F1E-F271-EF148DDE4D69}"/>
              </a:ext>
            </a:extLst>
          </p:cNvPr>
          <p:cNvSpPr/>
          <p:nvPr/>
        </p:nvSpPr>
        <p:spPr>
          <a:xfrm>
            <a:off x="2391728" y="2365636"/>
            <a:ext cx="1238331" cy="205166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rgbClr val="73B900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20DDA03B-0976-8A8E-AA9F-E0FF926689C9}"/>
              </a:ext>
            </a:extLst>
          </p:cNvPr>
          <p:cNvSpPr txBox="1"/>
          <p:nvPr/>
        </p:nvSpPr>
        <p:spPr>
          <a:xfrm>
            <a:off x="2203406" y="2593015"/>
            <a:ext cx="1614974" cy="3831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latin typeface="Trebuchet MS" pitchFamily="34" charset="0"/>
              </a:rPr>
              <a:t>Compute-Intensive Functions</a:t>
            </a:r>
          </a:p>
        </p:txBody>
      </p:sp>
      <p:sp>
        <p:nvSpPr>
          <p:cNvPr id="712" name="TextBox 711">
            <a:extLst>
              <a:ext uri="{FF2B5EF4-FFF2-40B4-BE49-F238E27FC236}">
                <a16:creationId xmlns:a16="http://schemas.microsoft.com/office/drawing/2014/main" id="{876BB355-3963-69DB-E0B8-8D2016D8B623}"/>
              </a:ext>
            </a:extLst>
          </p:cNvPr>
          <p:cNvSpPr txBox="1"/>
          <p:nvPr/>
        </p:nvSpPr>
        <p:spPr>
          <a:xfrm>
            <a:off x="5546159" y="2295543"/>
            <a:ext cx="15398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</a:rPr>
              <a:t>Rest of Sequential</a:t>
            </a:r>
          </a:p>
          <a:p>
            <a:pPr algn="r">
              <a:lnSpc>
                <a:spcPct val="90000"/>
              </a:lnSpc>
            </a:pP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</a:rPr>
              <a:t>CPU Code</a:t>
            </a:r>
          </a:p>
        </p:txBody>
      </p:sp>
      <p:sp>
        <p:nvSpPr>
          <p:cNvPr id="332" name="AutoShape 14">
            <a:extLst>
              <a:ext uri="{FF2B5EF4-FFF2-40B4-BE49-F238E27FC236}">
                <a16:creationId xmlns:a16="http://schemas.microsoft.com/office/drawing/2014/main" id="{CDEB2AAA-17CC-1AC2-CF1C-053893203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2618622"/>
            <a:ext cx="1534197" cy="118446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27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34" name="AutoShape 14">
            <a:extLst>
              <a:ext uri="{FF2B5EF4-FFF2-40B4-BE49-F238E27FC236}">
                <a16:creationId xmlns:a16="http://schemas.microsoft.com/office/drawing/2014/main" id="{DFC529C1-2412-C5D1-2A13-50185C197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2178774"/>
            <a:ext cx="1534197" cy="118446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27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35" name="AutoShape 14">
            <a:extLst>
              <a:ext uri="{FF2B5EF4-FFF2-40B4-BE49-F238E27FC236}">
                <a16:creationId xmlns:a16="http://schemas.microsoft.com/office/drawing/2014/main" id="{823BCAE7-8D8B-EDC5-B54B-96F3B93F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2398698"/>
            <a:ext cx="1534197" cy="118446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27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36" name="AutoShape 14">
            <a:extLst>
              <a:ext uri="{FF2B5EF4-FFF2-40B4-BE49-F238E27FC236}">
                <a16:creationId xmlns:a16="http://schemas.microsoft.com/office/drawing/2014/main" id="{713EBC80-074E-35FA-5227-D6610B249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1519001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7" name="AutoShape 14">
            <a:extLst>
              <a:ext uri="{FF2B5EF4-FFF2-40B4-BE49-F238E27FC236}">
                <a16:creationId xmlns:a16="http://schemas.microsoft.com/office/drawing/2014/main" id="{30180942-8B9D-90FE-92A2-77A7C4DDC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1738925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8" name="AutoShape 14">
            <a:extLst>
              <a:ext uri="{FF2B5EF4-FFF2-40B4-BE49-F238E27FC236}">
                <a16:creationId xmlns:a16="http://schemas.microsoft.com/office/drawing/2014/main" id="{6987506A-0EE0-B2A5-143B-DEC25D8D2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1958850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0" name="AutoShape 14">
            <a:extLst>
              <a:ext uri="{FF2B5EF4-FFF2-40B4-BE49-F238E27FC236}">
                <a16:creationId xmlns:a16="http://schemas.microsoft.com/office/drawing/2014/main" id="{BEBB1A4E-CBEF-B912-6652-5102791E7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2838546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1" name="AutoShape 14">
            <a:extLst>
              <a:ext uri="{FF2B5EF4-FFF2-40B4-BE49-F238E27FC236}">
                <a16:creationId xmlns:a16="http://schemas.microsoft.com/office/drawing/2014/main" id="{E8E9E599-9827-9DFE-3436-40938996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3058470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2" name="AutoShape 14">
            <a:extLst>
              <a:ext uri="{FF2B5EF4-FFF2-40B4-BE49-F238E27FC236}">
                <a16:creationId xmlns:a16="http://schemas.microsoft.com/office/drawing/2014/main" id="{5C0CF126-24A9-089E-2FEC-970FFC7CA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3278394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3" name="AutoShape 14">
            <a:extLst>
              <a:ext uri="{FF2B5EF4-FFF2-40B4-BE49-F238E27FC236}">
                <a16:creationId xmlns:a16="http://schemas.microsoft.com/office/drawing/2014/main" id="{9D0399BB-B7F5-F946-494F-ECCD3F3FC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3498318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4" name="AutoShape 14">
            <a:extLst>
              <a:ext uri="{FF2B5EF4-FFF2-40B4-BE49-F238E27FC236}">
                <a16:creationId xmlns:a16="http://schemas.microsoft.com/office/drawing/2014/main" id="{E776C658-66F1-3189-DBB8-85DACFC0B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3718242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5" name="AutoShape 14">
            <a:extLst>
              <a:ext uri="{FF2B5EF4-FFF2-40B4-BE49-F238E27FC236}">
                <a16:creationId xmlns:a16="http://schemas.microsoft.com/office/drawing/2014/main" id="{6BAB9978-7380-0EE3-C167-043F37A57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3938165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8" name="Left Arrow 347">
            <a:extLst>
              <a:ext uri="{FF2B5EF4-FFF2-40B4-BE49-F238E27FC236}">
                <a16:creationId xmlns:a16="http://schemas.microsoft.com/office/drawing/2014/main" id="{A6AF4398-107C-C1A9-7C4C-4F4FCB006B89}"/>
              </a:ext>
            </a:extLst>
          </p:cNvPr>
          <p:cNvSpPr/>
          <p:nvPr/>
        </p:nvSpPr>
        <p:spPr>
          <a:xfrm flipH="1">
            <a:off x="5513943" y="1715319"/>
            <a:ext cx="1222589" cy="176390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chemeClr val="tx2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9" name="Left Arrow 348">
            <a:extLst>
              <a:ext uri="{FF2B5EF4-FFF2-40B4-BE49-F238E27FC236}">
                <a16:creationId xmlns:a16="http://schemas.microsoft.com/office/drawing/2014/main" id="{BEFB891A-A260-CE52-9F60-793C5C3BABEE}"/>
              </a:ext>
            </a:extLst>
          </p:cNvPr>
          <p:cNvSpPr/>
          <p:nvPr/>
        </p:nvSpPr>
        <p:spPr>
          <a:xfrm flipH="1">
            <a:off x="5513943" y="3365086"/>
            <a:ext cx="1222589" cy="176390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chemeClr val="tx2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12" name="Picture 3">
            <a:extLst>
              <a:ext uri="{FF2B5EF4-FFF2-40B4-BE49-F238E27FC236}">
                <a16:creationId xmlns:a16="http://schemas.microsoft.com/office/drawing/2014/main" id="{6C276B9F-3E61-080A-9C91-8AC76342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0888" y="3093919"/>
            <a:ext cx="788056" cy="8803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FD4C421-878B-2703-3475-13D686B8D2AC}"/>
              </a:ext>
            </a:extLst>
          </p:cNvPr>
          <p:cNvGrpSpPr/>
          <p:nvPr/>
        </p:nvGrpSpPr>
        <p:grpSpPr>
          <a:xfrm>
            <a:off x="6859509" y="3079047"/>
            <a:ext cx="716924" cy="977564"/>
            <a:chOff x="2913547" y="2500538"/>
            <a:chExt cx="1688442" cy="2233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4" name="Picture 313" descr="thinner_intel_chip.png">
              <a:extLst>
                <a:ext uri="{FF2B5EF4-FFF2-40B4-BE49-F238E27FC236}">
                  <a16:creationId xmlns:a16="http://schemas.microsoft.com/office/drawing/2014/main" id="{52E57792-6ABF-E05E-C27B-428172550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7A078827-9097-0185-DD7C-6DA53AF49B49}"/>
                </a:ext>
              </a:extLst>
            </p:cNvPr>
            <p:cNvSpPr/>
            <p:nvPr/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5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484D2A5C-04B0-2B93-D9D9-BD55999C51E7}"/>
                </a:ext>
              </a:extLst>
            </p:cNvPr>
            <p:cNvGrpSpPr/>
            <p:nvPr/>
          </p:nvGrpSpPr>
          <p:grpSpPr>
            <a:xfrm>
              <a:off x="3098538" y="2782108"/>
              <a:ext cx="1309870" cy="359725"/>
              <a:chOff x="3098538" y="2782108"/>
              <a:chExt cx="1309870" cy="359725"/>
            </a:xfrm>
          </p:grpSpPr>
          <p:sp>
            <p:nvSpPr>
              <p:cNvPr id="321" name="Rounded Rectangle 320">
                <a:extLst>
                  <a:ext uri="{FF2B5EF4-FFF2-40B4-BE49-F238E27FC236}">
                    <a16:creationId xmlns:a16="http://schemas.microsoft.com/office/drawing/2014/main" id="{47F4526F-028A-692E-DF03-A81A55F970E1}"/>
                  </a:ext>
                </a:extLst>
              </p:cNvPr>
              <p:cNvSpPr/>
              <p:nvPr/>
            </p:nvSpPr>
            <p:spPr bwMode="auto">
              <a:xfrm rot="5400000">
                <a:off x="3577905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22" name="Rounded Rectangle 321">
                <a:extLst>
                  <a:ext uri="{FF2B5EF4-FFF2-40B4-BE49-F238E27FC236}">
                    <a16:creationId xmlns:a16="http://schemas.microsoft.com/office/drawing/2014/main" id="{C6433DEA-E190-62D1-3595-5C0508816688}"/>
                  </a:ext>
                </a:extLst>
              </p:cNvPr>
              <p:cNvSpPr/>
              <p:nvPr/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23" name="Rounded Rectangle 322">
                <a:extLst>
                  <a:ext uri="{FF2B5EF4-FFF2-40B4-BE49-F238E27FC236}">
                    <a16:creationId xmlns:a16="http://schemas.microsoft.com/office/drawing/2014/main" id="{F69DA59A-2DC7-8C91-74EC-7E2D8CB22A73}"/>
                  </a:ext>
                </a:extLst>
              </p:cNvPr>
              <p:cNvSpPr/>
              <p:nvPr/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8B4406C7-9B98-4965-9FC3-2531AD5B3DCD}"/>
                </a:ext>
              </a:extLst>
            </p:cNvPr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318" name="Rounded Rectangle 317">
                <a:extLst>
                  <a:ext uri="{FF2B5EF4-FFF2-40B4-BE49-F238E27FC236}">
                    <a16:creationId xmlns:a16="http://schemas.microsoft.com/office/drawing/2014/main" id="{3272C27B-6672-1077-1EC7-1EBAFBB8D3EB}"/>
                  </a:ext>
                </a:extLst>
              </p:cNvPr>
              <p:cNvSpPr/>
              <p:nvPr/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19" name="Rounded Rectangle 318">
                <a:extLst>
                  <a:ext uri="{FF2B5EF4-FFF2-40B4-BE49-F238E27FC236}">
                    <a16:creationId xmlns:a16="http://schemas.microsoft.com/office/drawing/2014/main" id="{5453241A-3F6F-73D1-9B1B-2728ADC7197D}"/>
                  </a:ext>
                </a:extLst>
              </p:cNvPr>
              <p:cNvSpPr/>
              <p:nvPr/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20" name="Rounded Rectangle 319">
                <a:extLst>
                  <a:ext uri="{FF2B5EF4-FFF2-40B4-BE49-F238E27FC236}">
                    <a16:creationId xmlns:a16="http://schemas.microsoft.com/office/drawing/2014/main" id="{2F75782F-EF00-8886-6044-7613204150BA}"/>
                  </a:ext>
                </a:extLst>
              </p:cNvPr>
              <p:cNvSpPr/>
              <p:nvPr/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0E818E-35CA-5682-DECB-D25F0B6912DE}"/>
              </a:ext>
            </a:extLst>
          </p:cNvPr>
          <p:cNvSpPr txBox="1"/>
          <p:nvPr/>
        </p:nvSpPr>
        <p:spPr>
          <a:xfrm>
            <a:off x="2285999" y="450631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NVIDIA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97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A1AB0-7316-6AE8-F1C6-C4424A7DC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068D52F-02F8-CF92-6E66-F4675B6B159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Kernels (4)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CAE5D-2530-92ED-8F6F-2ED8D4518BE3}"/>
              </a:ext>
            </a:extLst>
          </p:cNvPr>
          <p:cNvSpPr txBox="1"/>
          <p:nvPr/>
        </p:nvSpPr>
        <p:spPr>
          <a:xfrm>
            <a:off x="2286000" y="4551616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https://developer.nvidia.com/blog/cuda-refresher-cuda-programming-model</a:t>
            </a:r>
            <a:r>
              <a:rPr lang="en-US" sz="7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8A8E1-AFF0-AB1B-048C-7D5E95C6D147}"/>
              </a:ext>
            </a:extLst>
          </p:cNvPr>
          <p:cNvSpPr txBox="1"/>
          <p:nvPr/>
        </p:nvSpPr>
        <p:spPr>
          <a:xfrm>
            <a:off x="420867" y="945367"/>
            <a:ext cx="83022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CUDA program for adding two matrices below shows multi-dimensional </a:t>
            </a:r>
            <a:r>
              <a:rPr lang="en-US" sz="1200" dirty="0" err="1">
                <a:latin typeface="Monaco" pitchFamily="2" charset="77"/>
                <a:cs typeface="Arial" panose="020B0604020202020204" pitchFamily="34" charset="0"/>
              </a:rPr>
              <a:t>blockIdx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dirty="0" err="1">
                <a:latin typeface="Monaco" pitchFamily="2" charset="77"/>
                <a:cs typeface="Arial" panose="020B0604020202020204" pitchFamily="34" charset="0"/>
              </a:rPr>
              <a:t>threadIdx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other variables like </a:t>
            </a:r>
            <a:r>
              <a:rPr lang="en-US" sz="1200" dirty="0" err="1">
                <a:latin typeface="Monaco" pitchFamily="2" charset="77"/>
                <a:cs typeface="Arial" panose="020B0604020202020204" pitchFamily="34" charset="0"/>
              </a:rPr>
              <a:t>blockDim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In the example below, a 2D block is chosen for ease of indexing and each block has 256 threads with 16 each in x and y-direction. The total number of blocks are computed using the data size divided by the size of each block.</a:t>
            </a:r>
          </a:p>
        </p:txBody>
      </p:sp>
      <p:pic>
        <p:nvPicPr>
          <p:cNvPr id="14" name="Picture 1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AA8D357-A679-5A68-1741-C683900B91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779" y="1745379"/>
            <a:ext cx="6688442" cy="28062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diagram of a block&#10;&#10;AI-generated content may be incorrect.">
            <a:extLst>
              <a:ext uri="{FF2B5EF4-FFF2-40B4-BE49-F238E27FC236}">
                <a16:creationId xmlns:a16="http://schemas.microsoft.com/office/drawing/2014/main" id="{F52511E9-B3AC-7832-9E43-3681CB110D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7331" y="2019007"/>
            <a:ext cx="1851567" cy="9955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6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E2E6E-79B6-1F59-29BC-E4F87FDD7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9E3A140-ED43-F2AA-D2CC-155175E23B0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Kernels (4)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620AB-7D44-CF7C-CBD9-F7D46F3FBB09}"/>
              </a:ext>
            </a:extLst>
          </p:cNvPr>
          <p:cNvSpPr txBox="1"/>
          <p:nvPr/>
        </p:nvSpPr>
        <p:spPr>
          <a:xfrm>
            <a:off x="2286000" y="4551616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https://developer.nvidia.com/blog/cuda-refresher-cuda-programming-model</a:t>
            </a:r>
            <a:r>
              <a:rPr lang="en-US" sz="7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4EE49-0592-A8C1-4159-50DEF4347C18}"/>
              </a:ext>
            </a:extLst>
          </p:cNvPr>
          <p:cNvSpPr txBox="1"/>
          <p:nvPr/>
        </p:nvSpPr>
        <p:spPr>
          <a:xfrm>
            <a:off x="420867" y="945367"/>
            <a:ext cx="83022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happens if you ask for more blocks than are physically available on the GPU? </a:t>
            </a:r>
          </a:p>
        </p:txBody>
      </p:sp>
      <p:pic>
        <p:nvPicPr>
          <p:cNvPr id="16" name="Picture 15" descr="A diagram of a block&#10;&#10;AI-generated content may be incorrect.">
            <a:extLst>
              <a:ext uri="{FF2B5EF4-FFF2-40B4-BE49-F238E27FC236}">
                <a16:creationId xmlns:a16="http://schemas.microsoft.com/office/drawing/2014/main" id="{063434E7-76A5-F364-69AF-267FEA039E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1566" y="3272523"/>
            <a:ext cx="1851567" cy="9955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922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72839-3045-9497-0A70-E866DB130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CB60BFC-8BED-0198-F9F5-110409E0CD2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Kernels (4)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50C3B-5A43-8E8B-89DC-BD4CD56E1824}"/>
              </a:ext>
            </a:extLst>
          </p:cNvPr>
          <p:cNvSpPr txBox="1"/>
          <p:nvPr/>
        </p:nvSpPr>
        <p:spPr>
          <a:xfrm>
            <a:off x="2286000" y="4551616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https://developer.nvidia.com/blog/cuda-refresher-cuda-programming-model</a:t>
            </a:r>
            <a:r>
              <a:rPr lang="en-US" sz="7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8C482-4796-D2A0-C75A-419F1BEBEB8D}"/>
              </a:ext>
            </a:extLst>
          </p:cNvPr>
          <p:cNvSpPr txBox="1"/>
          <p:nvPr/>
        </p:nvSpPr>
        <p:spPr>
          <a:xfrm>
            <a:off x="420867" y="945367"/>
            <a:ext cx="83022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happens if you ask for more blocks than are physically available on the GPU? </a:t>
            </a:r>
          </a:p>
        </p:txBody>
      </p:sp>
      <p:pic>
        <p:nvPicPr>
          <p:cNvPr id="16" name="Picture 15" descr="A diagram of a block&#10;&#10;AI-generated content may be incorrect.">
            <a:extLst>
              <a:ext uri="{FF2B5EF4-FFF2-40B4-BE49-F238E27FC236}">
                <a16:creationId xmlns:a16="http://schemas.microsoft.com/office/drawing/2014/main" id="{A5694E09-FB2F-9D12-5C68-287B5B2130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934" y="3768647"/>
            <a:ext cx="1456131" cy="7829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D3D2C3-EFED-B4D2-D06E-C025D18BF0C4}"/>
              </a:ext>
            </a:extLst>
          </p:cNvPr>
          <p:cNvSpPr txBox="1"/>
          <p:nvPr/>
        </p:nvSpPr>
        <p:spPr>
          <a:xfrm>
            <a:off x="560145" y="1215439"/>
            <a:ext cx="782084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GPU doesn't reject your kernel launch. Instead, it schedules the execution of blocks over time. This is a key aspect of CUDA's execution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GPU hardware scheduler automatically queues the blocks and executes them as resources become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Blocks waiting in the queue don't make progress until scheduled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total execution time will increase as blocks must be processed sequentially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Memory for all blocks must still be allocated, potentially creating memory pressure.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GPUs have a metric called "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occupancy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" which represents how many threads can be active simultaneously relative to the theoretical maximum. The scheduler tries to maximize occupancy based on resource availability.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CUDA programs can be written without knowing the exact hardware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1715538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93CEC-1260-8F15-9A47-9EFDEB89B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403E1A5-F75A-74DA-4174-45BDCF83D0F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1095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Another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3C974-03A4-43D1-6432-ACC2AEE194EB}"/>
              </a:ext>
            </a:extLst>
          </p:cNvPr>
          <p:cNvSpPr txBox="1"/>
          <p:nvPr/>
        </p:nvSpPr>
        <p:spPr>
          <a:xfrm>
            <a:off x="2285998" y="4632519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hlinkClick r:id="rId3"/>
              </a:rPr>
              <a:t>https://developer.nvidia.com/blog/easy-introduction-cuda-c-and-c</a:t>
            </a:r>
            <a:endParaRPr lang="en-US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807F5-537C-B97F-F88A-EA89B1CC3F0D}"/>
              </a:ext>
            </a:extLst>
          </p:cNvPr>
          <p:cNvSpPr txBox="1"/>
          <p:nvPr/>
        </p:nvSpPr>
        <p:spPr>
          <a:xfrm>
            <a:off x="-1" y="791301"/>
            <a:ext cx="9143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SAXPY stands for “Single-precision A*X Plus Y”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7DE2B78-7A3B-41C9-D151-123FFAE74D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520" y="1068300"/>
            <a:ext cx="3594956" cy="34893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5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0D42C-0CF9-A38A-0E2E-009DC550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4EB2BD5-89FD-A8E1-7BAD-8833976BA29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21235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How to map a neural network on a GPU?</a:t>
            </a:r>
          </a:p>
        </p:txBody>
      </p:sp>
    </p:spTree>
    <p:extLst>
      <p:ext uri="{BB962C8B-B14F-4D97-AF65-F5344CB8AC3E}">
        <p14:creationId xmlns:p14="http://schemas.microsoft.com/office/powerpoint/2010/main" val="2931924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43766-520E-464F-F59D-58E568B9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3BB81AB-D5F5-D0B7-6017-7CEEECC8D7B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Multi-layer perceptron (MLP)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D8C89-C454-46CC-889E-EBF4B4F39D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097" y="1149950"/>
            <a:ext cx="4113806" cy="2989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65212-E041-CC70-F14A-CC9483012412}"/>
              </a:ext>
            </a:extLst>
          </p:cNvPr>
          <p:cNvSpPr txBox="1"/>
          <p:nvPr/>
        </p:nvSpPr>
        <p:spPr>
          <a:xfrm>
            <a:off x="5327374" y="3363271"/>
            <a:ext cx="1590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parallelism can be exploited?</a:t>
            </a:r>
          </a:p>
        </p:txBody>
      </p:sp>
    </p:spTree>
    <p:extLst>
      <p:ext uri="{BB962C8B-B14F-4D97-AF65-F5344CB8AC3E}">
        <p14:creationId xmlns:p14="http://schemas.microsoft.com/office/powerpoint/2010/main" val="743226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4A89F-890A-50D6-E25C-43134952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0C97AFA-B872-93F0-676B-8A449806098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Multi-layer perceptron (MLP)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22A6E-CAD9-1223-4F8C-54AC2E8BE61E}"/>
              </a:ext>
            </a:extLst>
          </p:cNvPr>
          <p:cNvSpPr txBox="1"/>
          <p:nvPr/>
        </p:nvSpPr>
        <p:spPr>
          <a:xfrm>
            <a:off x="491276" y="1140761"/>
            <a:ext cx="49496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Data parallelism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You can process multiple training examples simultaneously. Since each example is processed independently through the forward pass, you can distribute batches across different computing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Model parallelism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The network itself can be partitioned, with different parts of the model assigned to different processors. This works particularly well for very large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Layer-wise parallelism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Within each layer, the computations can be parallelized since neurons in the same layer operate independently.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45E95-D08E-549A-D19B-A56F490F2A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716" y="1124821"/>
            <a:ext cx="2684943" cy="1951059"/>
          </a:xfrm>
          <a:prstGeom prst="rect">
            <a:avLst/>
          </a:prstGeom>
        </p:spPr>
      </p:pic>
      <p:pic>
        <p:nvPicPr>
          <p:cNvPr id="8" name="Picture 7" descr="A diagram of functions and functions&#10;&#10;AI-generated content may be incorrect.">
            <a:extLst>
              <a:ext uri="{FF2B5EF4-FFF2-40B4-BE49-F238E27FC236}">
                <a16:creationId xmlns:a16="http://schemas.microsoft.com/office/drawing/2014/main" id="{DE8C6F48-CF38-E25A-DAF2-09A1FBE426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3965" y="3198036"/>
            <a:ext cx="2359833" cy="10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1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3F1AF-3E4A-0537-C0EF-AAFB8EFB8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E118EF6-19AA-FC9B-3374-B13CC1A75FE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Multi-layer perceptron (MLP)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8E99C-4A83-9A49-D35D-111CCF160C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036" y="1124821"/>
            <a:ext cx="2684943" cy="1951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C1EF8-962D-DA67-B14B-4B08211A2578}"/>
              </a:ext>
            </a:extLst>
          </p:cNvPr>
          <p:cNvSpPr txBox="1"/>
          <p:nvPr/>
        </p:nvSpPr>
        <p:spPr>
          <a:xfrm>
            <a:off x="525353" y="1197556"/>
            <a:ext cx="4773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Matrix multiplications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The core operation in MLPs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Wx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+ b) is highly parallelizable. Each output neuron's computation is independent.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Activation functions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These are applied element-wise and can be computed in parallel across all neurons.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Backpropagation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During training, gradient computations can be parallelized both within and across layers.</a:t>
            </a:r>
          </a:p>
        </p:txBody>
      </p:sp>
      <p:pic>
        <p:nvPicPr>
          <p:cNvPr id="6" name="Picture 5" descr="A diagram of functions and functions&#10;&#10;AI-generated content may be incorrect.">
            <a:extLst>
              <a:ext uri="{FF2B5EF4-FFF2-40B4-BE49-F238E27FC236}">
                <a16:creationId xmlns:a16="http://schemas.microsoft.com/office/drawing/2014/main" id="{BA07162E-0D3C-F6CB-E659-8BE592C686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8285" y="3198036"/>
            <a:ext cx="2359833" cy="10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37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58A4-2E74-D062-E913-EF2100C76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1FC488C-8F71-D88D-8C68-9DA105032D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223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AlexNet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: A classical deep convolutional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1EFE8-F323-D72D-AC15-F6114A618956}"/>
              </a:ext>
            </a:extLst>
          </p:cNvPr>
          <p:cNvSpPr txBox="1"/>
          <p:nvPr/>
        </p:nvSpPr>
        <p:spPr>
          <a:xfrm>
            <a:off x="2979866" y="4484894"/>
            <a:ext cx="32031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Liu &amp; Law, Artificial Intelligence Hardware Design, 2021</a:t>
            </a:r>
          </a:p>
        </p:txBody>
      </p:sp>
      <p:pic>
        <p:nvPicPr>
          <p:cNvPr id="10" name="Picture 9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4DC57C0D-B13A-068A-3954-549C6EB6B4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994096" y="-577686"/>
            <a:ext cx="2679013" cy="62988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B4CE07-009E-EC51-FB7B-78B9CF6B1366}"/>
              </a:ext>
            </a:extLst>
          </p:cNvPr>
          <p:cNvSpPr txBox="1"/>
          <p:nvPr/>
        </p:nvSpPr>
        <p:spPr>
          <a:xfrm>
            <a:off x="1149275" y="4230978"/>
            <a:ext cx="71776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AlexNet</a:t>
            </a:r>
            <a:r>
              <a:rPr lang="en-US" sz="1050" dirty="0"/>
              <a:t> paper: </a:t>
            </a:r>
            <a:r>
              <a:rPr lang="en-US" sz="1050" dirty="0">
                <a:hlinkClick r:id="rId4"/>
              </a:rPr>
              <a:t>https://papers.nips.cc/paper_files/paper/2012/file/c399862d3b9d6b76c8436e924a68c45b-Paper.pdf</a:t>
            </a:r>
            <a:r>
              <a:rPr lang="en-US" sz="1050" dirty="0"/>
              <a:t> </a:t>
            </a:r>
          </a:p>
        </p:txBody>
      </p:sp>
      <p:pic>
        <p:nvPicPr>
          <p:cNvPr id="18" name="Picture 17" descr="A paper with text and numbers&#10;&#10;AI-generated content may be incorrect.">
            <a:extLst>
              <a:ext uri="{FF2B5EF4-FFF2-40B4-BE49-F238E27FC236}">
                <a16:creationId xmlns:a16="http://schemas.microsoft.com/office/drawing/2014/main" id="{53D3935F-FEDB-766D-ADD0-C22E3BBD96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65" y="1232242"/>
            <a:ext cx="1421949" cy="19176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diagram of a pooling diagram&#10;&#10;AI-generated content may be incorrect.">
            <a:extLst>
              <a:ext uri="{FF2B5EF4-FFF2-40B4-BE49-F238E27FC236}">
                <a16:creationId xmlns:a16="http://schemas.microsoft.com/office/drawing/2014/main" id="{D6C242B4-AF97-6105-D9D9-4EE49A48C91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24" y="3244114"/>
            <a:ext cx="1128945" cy="8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4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D200-6FAE-DE8C-6C36-410FD339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BEF1340-2A10-E3C9-7F9F-0E7B44511CC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223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Exploiting parallelism</a:t>
            </a:r>
          </a:p>
        </p:txBody>
      </p:sp>
      <p:pic>
        <p:nvPicPr>
          <p:cNvPr id="10" name="Picture 9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9A524423-0B32-850B-F7CC-AFD2992084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80419" y="349737"/>
            <a:ext cx="1248930" cy="29364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4F45EE20-6F8D-F95C-8783-797BB080D4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884" y="2569363"/>
            <a:ext cx="5207000" cy="2059754"/>
          </a:xfrm>
          <a:prstGeom prst="rect">
            <a:avLst/>
          </a:prstGeom>
        </p:spPr>
      </p:pic>
      <p:pic>
        <p:nvPicPr>
          <p:cNvPr id="4" name="Picture 3" descr="A diagram of numbers and a number&#10;&#10;AI-generated content may be incorrect.">
            <a:extLst>
              <a:ext uri="{FF2B5EF4-FFF2-40B4-BE49-F238E27FC236}">
                <a16:creationId xmlns:a16="http://schemas.microsoft.com/office/drawing/2014/main" id="{958954FC-3CA7-6FD3-669D-D7EE17D0576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2378" y="1302565"/>
            <a:ext cx="2551474" cy="1008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diagram of numbers and a number&#10;&#10;AI-generated content may be incorrect.">
            <a:extLst>
              <a:ext uri="{FF2B5EF4-FFF2-40B4-BE49-F238E27FC236}">
                <a16:creationId xmlns:a16="http://schemas.microsoft.com/office/drawing/2014/main" id="{8FA9FED4-118B-C9DC-8CB0-93C88EBAE4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1084" y="1290562"/>
            <a:ext cx="2476268" cy="1020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883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100B0-B4A5-DDAC-5B0B-B1104609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10A396A-ECD3-DB78-2A3C-F1B768CAA6D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94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General co-processing mechanism</a:t>
            </a:r>
          </a:p>
        </p:txBody>
      </p:sp>
      <p:pic>
        <p:nvPicPr>
          <p:cNvPr id="7" name="Picture 6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3370F06D-ECA7-6963-705B-6464DD9AD7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965" y="1039090"/>
            <a:ext cx="4806069" cy="3261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1A27E-A8DE-CBD8-42D4-4D5FC556A62A}"/>
              </a:ext>
            </a:extLst>
          </p:cNvPr>
          <p:cNvSpPr txBox="1"/>
          <p:nvPr/>
        </p:nvSpPr>
        <p:spPr>
          <a:xfrm>
            <a:off x="2285999" y="44268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25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2D9B9-DC2F-8CC6-4576-48DDB452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CC9C6F7-1648-4DF8-29D6-6E8776A2E2E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(1)</a:t>
            </a:r>
          </a:p>
        </p:txBody>
      </p:sp>
      <p:pic>
        <p:nvPicPr>
          <p:cNvPr id="5" name="Picture 4" descr="A diagram of functions and functions&#10;&#10;AI-generated content may be incorrect.">
            <a:extLst>
              <a:ext uri="{FF2B5EF4-FFF2-40B4-BE49-F238E27FC236}">
                <a16:creationId xmlns:a16="http://schemas.microsoft.com/office/drawing/2014/main" id="{AD75FE16-0831-0CCF-A4B5-CE0CDA5A9A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9635" y="1510759"/>
            <a:ext cx="2065804" cy="689071"/>
          </a:xfrm>
          <a:prstGeom prst="rect">
            <a:avLst/>
          </a:prstGeom>
        </p:spPr>
      </p:pic>
      <p:pic>
        <p:nvPicPr>
          <p:cNvPr id="7" name="Picture 6" descr="A computer code with red text&#10;&#10;AI-generated content may be incorrect.">
            <a:extLst>
              <a:ext uri="{FF2B5EF4-FFF2-40B4-BE49-F238E27FC236}">
                <a16:creationId xmlns:a16="http://schemas.microsoft.com/office/drawing/2014/main" id="{87FB0467-6406-CC45-2666-7CF375C2EA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771" y="1560519"/>
            <a:ext cx="4694256" cy="18086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E57161-A0F7-C634-BF65-61C5EAEC83F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929" y="2628143"/>
            <a:ext cx="1792914" cy="13028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B0FF44-887B-210A-7CDB-5F381EA751ED}"/>
              </a:ext>
            </a:extLst>
          </p:cNvPr>
          <p:cNvSpPr/>
          <p:nvPr/>
        </p:nvSpPr>
        <p:spPr>
          <a:xfrm>
            <a:off x="6001129" y="2940772"/>
            <a:ext cx="102945" cy="79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AAEE5C-C0A2-2D27-6E79-043C0250BF18}"/>
              </a:ext>
            </a:extLst>
          </p:cNvPr>
          <p:cNvSpPr/>
          <p:nvPr/>
        </p:nvSpPr>
        <p:spPr>
          <a:xfrm>
            <a:off x="6179635" y="2940772"/>
            <a:ext cx="102945" cy="79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AD437-D351-8573-E1A1-943A38067552}"/>
              </a:ext>
            </a:extLst>
          </p:cNvPr>
          <p:cNvSpPr/>
          <p:nvPr/>
        </p:nvSpPr>
        <p:spPr>
          <a:xfrm>
            <a:off x="6674423" y="2940772"/>
            <a:ext cx="102945" cy="7987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8A306C-9224-3C50-DAA0-D0D96272223E}"/>
              </a:ext>
            </a:extLst>
          </p:cNvPr>
          <p:cNvSpPr txBox="1"/>
          <p:nvPr/>
        </p:nvSpPr>
        <p:spPr>
          <a:xfrm>
            <a:off x="6324452" y="3186237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620F5-7633-FD93-11B7-A688A6A9BB65}"/>
              </a:ext>
            </a:extLst>
          </p:cNvPr>
          <p:cNvSpPr txBox="1"/>
          <p:nvPr/>
        </p:nvSpPr>
        <p:spPr>
          <a:xfrm>
            <a:off x="5954748" y="3739480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16 batches</a:t>
            </a:r>
          </a:p>
        </p:txBody>
      </p:sp>
    </p:spTree>
    <p:extLst>
      <p:ext uri="{BB962C8B-B14F-4D97-AF65-F5344CB8AC3E}">
        <p14:creationId xmlns:p14="http://schemas.microsoft.com/office/powerpoint/2010/main" val="833148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495DE-3BFD-F66F-E08A-08E37238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8F1C8F8-2C78-6984-7D46-1588B9815F2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2542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C++ Language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FBE9E-0E7C-0B63-CFD9-51CA9DB97B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2495" y="857686"/>
            <a:ext cx="5554481" cy="3737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BEA8E0-26BD-0CDE-E81B-63A97F1A459E}"/>
              </a:ext>
            </a:extLst>
          </p:cNvPr>
          <p:cNvSpPr txBox="1"/>
          <p:nvPr/>
        </p:nvSpPr>
        <p:spPr>
          <a:xfrm>
            <a:off x="2286000" y="4572240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hlinkClick r:id="rId4"/>
              </a:rPr>
              <a:t>https://docs.nvidia.com/cuda/cuda-c-programming-guide</a:t>
            </a:r>
            <a:r>
              <a:rPr lang="en-US" sz="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5230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91EDA-2617-E9B1-106C-D7B91A86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2E5D7DA-BF37-06A0-CEB1-C60B49C9AE3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(2)</a:t>
            </a:r>
          </a:p>
        </p:txBody>
      </p:sp>
      <p:pic>
        <p:nvPicPr>
          <p:cNvPr id="6" name="Picture 5" descr="A computer code with many colorful text&#10;&#10;AI-generated content may be incorrect.">
            <a:extLst>
              <a:ext uri="{FF2B5EF4-FFF2-40B4-BE49-F238E27FC236}">
                <a16:creationId xmlns:a16="http://schemas.microsoft.com/office/drawing/2014/main" id="{E939D959-2D2B-BA77-CB88-EB835FBE84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938" y="1129899"/>
            <a:ext cx="6576439" cy="3122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82F526-1EAB-F23B-F099-03809BE7D1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135" y="2051110"/>
            <a:ext cx="1762238" cy="1280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BE12D-CDF9-0635-8D09-3005127E10B7}"/>
              </a:ext>
            </a:extLst>
          </p:cNvPr>
          <p:cNvSpPr txBox="1"/>
          <p:nvPr/>
        </p:nvSpPr>
        <p:spPr>
          <a:xfrm>
            <a:off x="3905881" y="1393303"/>
            <a:ext cx="17620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thread ID (x coordinate)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D6DC9-D17B-12DF-654F-3D809FBE26B6}"/>
              </a:ext>
            </a:extLst>
          </p:cNvPr>
          <p:cNvSpPr txBox="1"/>
          <p:nvPr/>
        </p:nvSpPr>
        <p:spPr>
          <a:xfrm>
            <a:off x="3905880" y="1508425"/>
            <a:ext cx="1217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y coordinate</a:t>
            </a:r>
          </a:p>
        </p:txBody>
      </p:sp>
    </p:spTree>
    <p:extLst>
      <p:ext uri="{BB962C8B-B14F-4D97-AF65-F5344CB8AC3E}">
        <p14:creationId xmlns:p14="http://schemas.microsoft.com/office/powerpoint/2010/main" val="1705291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9935-7D94-3E9F-1C77-858C0937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883EDB-5C4A-A5B8-46BE-2F81D0D47D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56B3C-03B9-5290-15AF-72E57BD59B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690" y="2063221"/>
            <a:ext cx="1762238" cy="1280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3C5931-B394-A913-3CAB-A871D036E47D}"/>
              </a:ext>
            </a:extLst>
          </p:cNvPr>
          <p:cNvSpPr txBox="1"/>
          <p:nvPr/>
        </p:nvSpPr>
        <p:spPr>
          <a:xfrm>
            <a:off x="0" y="922944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separate kernels for each layer?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F4350-CC0B-7480-FC0E-D5DB13EC9546}"/>
              </a:ext>
            </a:extLst>
          </p:cNvPr>
          <p:cNvSpPr txBox="1"/>
          <p:nvPr/>
        </p:nvSpPr>
        <p:spPr>
          <a:xfrm>
            <a:off x="499588" y="1230721"/>
            <a:ext cx="6421996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Memory optimization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Each layer has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memory access patterns and working set sizes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Separate kernels allow you to optimize memory usage specifically for each layer's requirements rather than trying to find a one-size-fits-all approach.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Parallelism control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Different layers may benefit from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thread configurations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For example, the first layer in our implementation handles 4 inputs to 5 neurons, while the output layer handles 5 inputs to 1 neuron - these naturally map to different parallelization strategies.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Resource utilization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GPU resources like shared memory, registers, and thread counts can be tailored specifically to each layer's computational needs, which improves overall efficiency.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Kernel fusion limitations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While fusing operations into a single kernel can reduce launch overhead, there are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 limits to how much computation can be packed into one kernel before it becomes inefficient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. Separate kernels help manage this complexity.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Synchronization points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Having distinct kernels creates natural 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points between layers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ensuring all computations from one layer are complete before the next layer begins processing.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Debugging and profiling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With separate kernels, it's easier to identify performance bottlenecks or errors in specific parts of the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Specialized optimizations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Different mathematical operations may benefit from specialized implementations - convolutions, fully-connected layers, and activation functions all have different optimal implementations on GPUs.</a:t>
            </a:r>
          </a:p>
        </p:txBody>
      </p:sp>
    </p:spTree>
    <p:extLst>
      <p:ext uri="{BB962C8B-B14F-4D97-AF65-F5344CB8AC3E}">
        <p14:creationId xmlns:p14="http://schemas.microsoft.com/office/powerpoint/2010/main" val="935884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65466-DF94-91C2-840A-2C67F373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9E4A2A6-60B2-F710-719F-1F271FC6CD9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A4958-F09D-7FE8-3797-C120531A4C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135" y="2148000"/>
            <a:ext cx="1762238" cy="1280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2751D9-5AF1-8707-3719-C517C019E365}"/>
              </a:ext>
            </a:extLst>
          </p:cNvPr>
          <p:cNvSpPr txBox="1"/>
          <p:nvPr/>
        </p:nvSpPr>
        <p:spPr>
          <a:xfrm>
            <a:off x="0" y="922944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should be in a kernel?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32C84-61A3-7E35-FDED-3342361B0246}"/>
              </a:ext>
            </a:extLst>
          </p:cNvPr>
          <p:cNvSpPr txBox="1"/>
          <p:nvPr/>
        </p:nvSpPr>
        <p:spPr>
          <a:xfrm>
            <a:off x="505643" y="1176221"/>
            <a:ext cx="652494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The optimal kernel size involves balancing several trade-offs: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Kernel launch overhead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Each kernel launch incurs some overhead. Too many small kernels can result in performance degradation due to this overhead.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Register pressure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Larger kernels with more operations typically require more registers per thread, which can reduce occupancy (the number of threads that can run simultaneously on the GPU).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Instruction cache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GPUs have limited instruction cache. Very large kernels might not fit well in the cache, causing additional latency.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Memory bandwidth utilization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Kernels that load data, perform a small operation, and then store results can be memory-bound. Combining multiple operations in one kernel can improve arithmetic intensity and make better use of compute resources.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Thread divergence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If your kernel contains many conditional branches that cause different threads to follow different execution paths, performance will suffer.</a:t>
            </a:r>
          </a:p>
          <a:p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As a general guideline: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Good candidates for fusion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Operations that work on the same data and have similar parallelization patterns (like a matrix multiplication followed by an element-wise activation function).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Better kept separate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: Operations with fundamentally different access patterns or parallelization strategies.</a:t>
            </a:r>
          </a:p>
        </p:txBody>
      </p:sp>
    </p:spTree>
    <p:extLst>
      <p:ext uri="{BB962C8B-B14F-4D97-AF65-F5344CB8AC3E}">
        <p14:creationId xmlns:p14="http://schemas.microsoft.com/office/powerpoint/2010/main" val="2172938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C5FB0-EAE3-CB78-18AF-AB3E16EA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C6ABFF1-C6E7-57FA-8E18-12AD08B943F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815264-4530-8469-D1BA-36C2D1D149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135" y="2051110"/>
            <a:ext cx="1762238" cy="1280560"/>
          </a:xfrm>
          <a:prstGeom prst="rect">
            <a:avLst/>
          </a:prstGeom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4D2E713-2465-7B36-4DCA-7BE9EB8D66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07" y="1002665"/>
            <a:ext cx="6252438" cy="34380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630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8E979-32B1-1530-B753-D8965218A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4408BD-FCFB-BDE6-79B6-13413973310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0BDCC-D1F8-5C3B-33C3-F3152EC335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135" y="2051110"/>
            <a:ext cx="1762238" cy="1280560"/>
          </a:xfrm>
          <a:prstGeom prst="rect">
            <a:avLst/>
          </a:prstGeom>
        </p:spPr>
      </p:pic>
      <p:pic>
        <p:nvPicPr>
          <p:cNvPr id="5" name="Picture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EDC92C08-0CB9-038E-2121-D7BC04046C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49" y="2298490"/>
            <a:ext cx="6094991" cy="19635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24D4FEA-104D-49FB-021B-DE0AD5859F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448" y="1076153"/>
            <a:ext cx="6094991" cy="9749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1415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022C4-365B-FD82-E08D-9154375E9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817064-4089-6D08-3428-37900F40921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(7)</a:t>
            </a:r>
          </a:p>
        </p:txBody>
      </p:sp>
      <p:pic>
        <p:nvPicPr>
          <p:cNvPr id="8" name="Picture 7" descr="A diagram of a program&#10;&#10;AI-generated content may be incorrect.">
            <a:extLst>
              <a:ext uri="{FF2B5EF4-FFF2-40B4-BE49-F238E27FC236}">
                <a16:creationId xmlns:a16="http://schemas.microsoft.com/office/drawing/2014/main" id="{6E8BBD3A-23F3-D0B0-4291-DF1DADD473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45"/>
          <a:stretch/>
        </p:blipFill>
        <p:spPr>
          <a:xfrm>
            <a:off x="4244030" y="1513911"/>
            <a:ext cx="2400730" cy="2252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46625A-3E87-13F6-2258-E7EB231E7D0C}"/>
              </a:ext>
            </a:extLst>
          </p:cNvPr>
          <p:cNvSpPr txBox="1"/>
          <p:nvPr/>
        </p:nvSpPr>
        <p:spPr>
          <a:xfrm>
            <a:off x="545023" y="4027899"/>
            <a:ext cx="8053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A GPU is built around an </a:t>
            </a:r>
            <a:r>
              <a:rPr lang="en-US" sz="1100" b="1" i="0" dirty="0">
                <a:solidFill>
                  <a:srgbClr val="1A1A1A"/>
                </a:solidFill>
                <a:effectLst/>
                <a:latin typeface="NVIDIA"/>
              </a:rPr>
              <a:t>array of Streaming Multiprocessors (SMs). A multithreaded program is partitioned into blocks of threads that execute independently from each other</a:t>
            </a:r>
            <a:r>
              <a:rPr lang="en-US" sz="1100" dirty="0">
                <a:solidFill>
                  <a:srgbClr val="1A1A1A"/>
                </a:solidFill>
                <a:latin typeface="NVIDIA"/>
              </a:rPr>
              <a:t>.</a:t>
            </a:r>
            <a:endParaRPr lang="en-US" sz="1100" dirty="0"/>
          </a:p>
        </p:txBody>
      </p:sp>
      <p:pic>
        <p:nvPicPr>
          <p:cNvPr id="10" name="Picture 9" descr="A diagram of cuda and cuda&#10;&#10;AI-generated content may be incorrect.">
            <a:extLst>
              <a:ext uri="{FF2B5EF4-FFF2-40B4-BE49-F238E27FC236}">
                <a16:creationId xmlns:a16="http://schemas.microsoft.com/office/drawing/2014/main" id="{D8B85260-DC3D-3D2C-A3D1-D9E53CEF95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93" y="1440274"/>
            <a:ext cx="3434358" cy="24106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77A356-567A-6516-A405-CEBFA752C8FF}"/>
              </a:ext>
            </a:extLst>
          </p:cNvPr>
          <p:cNvSpPr txBox="1"/>
          <p:nvPr/>
        </p:nvSpPr>
        <p:spPr>
          <a:xfrm>
            <a:off x="0" y="984795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will we use threads for this MLP? 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A diagram of a neural network&#10;&#10;AI-generated content may be incorrect.">
            <a:extLst>
              <a:ext uri="{FF2B5EF4-FFF2-40B4-BE49-F238E27FC236}">
                <a16:creationId xmlns:a16="http://schemas.microsoft.com/office/drawing/2014/main" id="{1883C4F7-6D72-E144-DE77-CFA5A11650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960" y="1964177"/>
            <a:ext cx="2166574" cy="11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68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59C4A-9E30-ED11-DDE6-8DADF3EE3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291D215-E07E-F4FB-5210-3153DB38BE2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4BBA0-B028-69B8-5648-A5D458A333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070" y="715666"/>
            <a:ext cx="1762238" cy="1280560"/>
          </a:xfrm>
          <a:prstGeom prst="rect">
            <a:avLst/>
          </a:prstGeom>
        </p:spPr>
      </p:pic>
      <p:pic>
        <p:nvPicPr>
          <p:cNvPr id="4" name="Picture 3" descr="A computer code with red and blue text&#10;&#10;AI-generated content may be incorrect.">
            <a:extLst>
              <a:ext uri="{FF2B5EF4-FFF2-40B4-BE49-F238E27FC236}">
                <a16:creationId xmlns:a16="http://schemas.microsoft.com/office/drawing/2014/main" id="{C8039DC0-18FD-CE65-1014-F162BFC5A9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22" y="1144433"/>
            <a:ext cx="5891626" cy="2854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diagram of a program&#10;&#10;AI-generated content may be incorrect.">
            <a:extLst>
              <a:ext uri="{FF2B5EF4-FFF2-40B4-BE49-F238E27FC236}">
                <a16:creationId xmlns:a16="http://schemas.microsoft.com/office/drawing/2014/main" id="{FCB9D221-B6F7-C712-3D49-57D35212F5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45"/>
          <a:stretch/>
        </p:blipFill>
        <p:spPr>
          <a:xfrm>
            <a:off x="6622576" y="2057925"/>
            <a:ext cx="2045227" cy="1918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36FAAC-BA54-4049-3411-BAEABEED3355}"/>
              </a:ext>
            </a:extLst>
          </p:cNvPr>
          <p:cNvSpPr txBox="1"/>
          <p:nvPr/>
        </p:nvSpPr>
        <p:spPr>
          <a:xfrm>
            <a:off x="532911" y="4129892"/>
            <a:ext cx="8053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A GPU is built around an </a:t>
            </a:r>
            <a:r>
              <a:rPr lang="en-US" sz="1100" b="1" i="0" dirty="0">
                <a:solidFill>
                  <a:srgbClr val="1A1A1A"/>
                </a:solidFill>
                <a:effectLst/>
                <a:latin typeface="NVIDIA"/>
              </a:rPr>
              <a:t>array of Streaming Multiprocessors (SMs). A multithreaded program is partitioned into blocks of threads that execute independently from each other</a:t>
            </a:r>
            <a:r>
              <a:rPr lang="en-US" sz="1100" dirty="0">
                <a:solidFill>
                  <a:srgbClr val="1A1A1A"/>
                </a:solidFill>
                <a:latin typeface="NVIDIA"/>
              </a:rPr>
              <a:t>.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F0D5F-3BFC-9379-4392-E5818F0A27A2}"/>
              </a:ext>
            </a:extLst>
          </p:cNvPr>
          <p:cNvSpPr txBox="1"/>
          <p:nvPr/>
        </p:nvSpPr>
        <p:spPr>
          <a:xfrm>
            <a:off x="3651543" y="2595973"/>
            <a:ext cx="251308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Monaco" pitchFamily="2" charset="77"/>
                <a:cs typeface="Arial" panose="020B0604020202020204" pitchFamily="34" charset="0"/>
              </a:rPr>
              <a:t>kernel&lt;&lt;M,T&gt;&gt;</a:t>
            </a:r>
          </a:p>
          <a:p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kernel launches with a grid of </a:t>
            </a:r>
            <a:r>
              <a:rPr lang="en-US" sz="800" dirty="0">
                <a:solidFill>
                  <a:srgbClr val="FF0000"/>
                </a:solidFill>
                <a:latin typeface="Monaco" pitchFamily="2" charset="77"/>
                <a:cs typeface="Arial" panose="020B0604020202020204" pitchFamily="34" charset="0"/>
              </a:rPr>
              <a:t>M</a:t>
            </a: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thread blocks. Each thread block has </a:t>
            </a:r>
            <a:r>
              <a:rPr lang="en-US" sz="800" dirty="0">
                <a:solidFill>
                  <a:srgbClr val="FF0000"/>
                </a:solidFill>
                <a:latin typeface="Monaco" pitchFamily="2" charset="77"/>
                <a:cs typeface="Arial" panose="020B0604020202020204" pitchFamily="34" charset="0"/>
              </a:rPr>
              <a:t>T</a:t>
            </a:r>
            <a:r>
              <a:rPr lang="en-US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parallel threads.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5FB9A-DFAB-A0DF-403F-87CDA6B42A50}"/>
              </a:ext>
            </a:extLst>
          </p:cNvPr>
          <p:cNvSpPr txBox="1"/>
          <p:nvPr/>
        </p:nvSpPr>
        <p:spPr>
          <a:xfrm>
            <a:off x="3966437" y="1155737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964895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45F5B-5729-3776-8202-265E6C94A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A3A642A-6AC2-7DA0-2ABC-0193BC25CC9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MLP (9)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BFDF1-92A0-829F-479B-CF5DC900C7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902" y="1931470"/>
            <a:ext cx="1762238" cy="1280560"/>
          </a:xfrm>
          <a:prstGeom prst="rect">
            <a:avLst/>
          </a:prstGeom>
        </p:spPr>
      </p:pic>
      <p:pic>
        <p:nvPicPr>
          <p:cNvPr id="4" name="Picture 3" descr="A close-up of a number&#10;&#10;AI-generated content may be incorrect.">
            <a:extLst>
              <a:ext uri="{FF2B5EF4-FFF2-40B4-BE49-F238E27FC236}">
                <a16:creationId xmlns:a16="http://schemas.microsoft.com/office/drawing/2014/main" id="{D6312615-0B1E-64D2-C625-0AD5BEC4D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271" y="2071763"/>
            <a:ext cx="3542543" cy="9999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963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Cross 861"/>
          <p:cNvSpPr/>
          <p:nvPr/>
        </p:nvSpPr>
        <p:spPr>
          <a:xfrm>
            <a:off x="4365434" y="2867470"/>
            <a:ext cx="291148" cy="298732"/>
          </a:xfrm>
          <a:prstGeom prst="plus">
            <a:avLst>
              <a:gd name="adj" fmla="val 33404"/>
            </a:avLst>
          </a:prstGeom>
          <a:solidFill>
            <a:schemeClr val="tx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63" name="Text Box 9"/>
          <p:cNvSpPr txBox="1">
            <a:spLocks noChangeArrowheads="1"/>
          </p:cNvSpPr>
          <p:nvPr/>
        </p:nvSpPr>
        <p:spPr bwMode="auto">
          <a:xfrm>
            <a:off x="5085971" y="1275949"/>
            <a:ext cx="1610091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</a:pPr>
            <a:r>
              <a:rPr lang="en-US" sz="3000" b="1" dirty="0">
                <a:solidFill>
                  <a:srgbClr val="76B900"/>
                </a:solidFill>
                <a:latin typeface="Trebuchet MS" pitchFamily="34" charset="0"/>
                <a:cs typeface="Arial" pitchFamily="34" charset="0"/>
              </a:rPr>
              <a:t>GPU</a:t>
            </a:r>
          </a:p>
        </p:txBody>
      </p:sp>
      <p:sp>
        <p:nvSpPr>
          <p:cNvPr id="864" name="Text Box 9"/>
          <p:cNvSpPr txBox="1">
            <a:spLocks noChangeArrowheads="1"/>
          </p:cNvSpPr>
          <p:nvPr/>
        </p:nvSpPr>
        <p:spPr bwMode="auto">
          <a:xfrm>
            <a:off x="2315645" y="1224652"/>
            <a:ext cx="161009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3000" b="1" dirty="0">
                <a:solidFill>
                  <a:srgbClr val="0070C0"/>
                </a:solidFill>
                <a:latin typeface="Trebuchet MS" pitchFamily="34" charset="0"/>
                <a:cs typeface="Arial" pitchFamily="34" charset="0"/>
              </a:rPr>
              <a:t>CPU</a:t>
            </a:r>
          </a:p>
        </p:txBody>
      </p:sp>
      <p:sp>
        <p:nvSpPr>
          <p:cNvPr id="293" name="Text Box 9"/>
          <p:cNvSpPr txBox="1">
            <a:spLocks noChangeArrowheads="1"/>
          </p:cNvSpPr>
          <p:nvPr/>
        </p:nvSpPr>
        <p:spPr bwMode="auto">
          <a:xfrm>
            <a:off x="0" y="568708"/>
            <a:ext cx="91440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</a:pP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Multi-core vs GPU</a:t>
            </a:r>
          </a:p>
        </p:txBody>
      </p:sp>
      <p:pic>
        <p:nvPicPr>
          <p:cNvPr id="290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7268" y="1825877"/>
            <a:ext cx="2127497" cy="237670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1" name="Group 290"/>
          <p:cNvGrpSpPr/>
          <p:nvPr/>
        </p:nvGrpSpPr>
        <p:grpSpPr>
          <a:xfrm>
            <a:off x="2043343" y="1825877"/>
            <a:ext cx="2148574" cy="2376701"/>
            <a:chOff x="2913547" y="2500538"/>
            <a:chExt cx="1688442" cy="2233981"/>
          </a:xfrm>
          <a:effectLst/>
        </p:grpSpPr>
        <p:pic>
          <p:nvPicPr>
            <p:cNvPr id="292" name="Picture 291" descr="thinner_intel_chip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4" name="Rectangle 293"/>
            <p:cNvSpPr/>
            <p:nvPr/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5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296" name="Group 295"/>
            <p:cNvGrpSpPr/>
            <p:nvPr/>
          </p:nvGrpSpPr>
          <p:grpSpPr>
            <a:xfrm>
              <a:off x="3098538" y="2782108"/>
              <a:ext cx="1309870" cy="359725"/>
              <a:chOff x="3098538" y="2782108"/>
              <a:chExt cx="1309870" cy="359725"/>
            </a:xfrm>
          </p:grpSpPr>
          <p:sp>
            <p:nvSpPr>
              <p:cNvPr id="302" name="Rounded Rectangle 301"/>
              <p:cNvSpPr/>
              <p:nvPr/>
            </p:nvSpPr>
            <p:spPr bwMode="auto">
              <a:xfrm rot="5400000">
                <a:off x="3577905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03" name="Rounded Rectangle 302"/>
              <p:cNvSpPr/>
              <p:nvPr/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04" name="Rounded Rectangle 303"/>
              <p:cNvSpPr/>
              <p:nvPr/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98" name="Group 297"/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299" name="Rounded Rectangle 298"/>
              <p:cNvSpPr/>
              <p:nvPr/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00" name="Rounded Rectangle 299"/>
              <p:cNvSpPr/>
              <p:nvPr/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01" name="Rounded Rectangle 300"/>
              <p:cNvSpPr/>
              <p:nvPr/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9F6F9-1BAF-5D27-D370-3894EFA2180C}"/>
              </a:ext>
            </a:extLst>
          </p:cNvPr>
          <p:cNvSpPr txBox="1"/>
          <p:nvPr/>
        </p:nvSpPr>
        <p:spPr>
          <a:xfrm>
            <a:off x="2285999" y="442680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NVIDIA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86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C41D-EFF1-62B5-E3E0-9DF6D7E53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0B6F653-6D6B-119D-474F-D95C1CCF66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Deep learning frameworks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5EB59E-EE0A-9603-A2B9-F0CD68AE8BB2}"/>
              </a:ext>
            </a:extLst>
          </p:cNvPr>
          <p:cNvSpPr/>
          <p:nvPr/>
        </p:nvSpPr>
        <p:spPr>
          <a:xfrm>
            <a:off x="577921" y="1137837"/>
            <a:ext cx="512691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Deep learning frameworks provide interfaces to implement AI functionalities regardless of hardware or computing platforms.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Most deep learning frameworks also optimize the network in a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hardware-friendly manner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 utilize the hardware resources and acceleration functions as much as possible.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Because GPUs are commonly used in deep learning, deep learning frameworks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widely support constructing and deploying neural networks on GPU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 actively reflect the acceleration support from GPU vendors.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 addition, they provide optimizations on standalone accelerators such as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TPU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and specific environments such as cloud servers. 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81E5F48F-3A8C-AB4F-713C-C6D5C91672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690" y="3708061"/>
            <a:ext cx="1654380" cy="464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69583-36F7-E4CA-2A5E-279A72D24663}"/>
              </a:ext>
            </a:extLst>
          </p:cNvPr>
          <p:cNvSpPr txBox="1"/>
          <p:nvPr/>
        </p:nvSpPr>
        <p:spPr>
          <a:xfrm>
            <a:off x="2363190" y="43760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" name="Picture 9" descr="A screenshot of a computer application&#10;&#10;AI-generated content may be incorrect.">
            <a:extLst>
              <a:ext uri="{FF2B5EF4-FFF2-40B4-BE49-F238E27FC236}">
                <a16:creationId xmlns:a16="http://schemas.microsoft.com/office/drawing/2014/main" id="{8AC842B5-4A02-9673-356C-DCCB58026F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8360" y="1202961"/>
            <a:ext cx="2665665" cy="237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31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17538-3A8B-2530-9AD2-515DAF6AB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B372E7E-52A2-EA3F-ABB4-C716469B846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PyTorch</a:t>
            </a:r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 &amp; CNNs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F254B6-0698-E674-3445-764FA7A3CB74}"/>
              </a:ext>
            </a:extLst>
          </p:cNvPr>
          <p:cNvSpPr/>
          <p:nvPr/>
        </p:nvSpPr>
        <p:spPr>
          <a:xfrm>
            <a:off x="487087" y="954220"/>
            <a:ext cx="828778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 CNNs, the mapping process involves: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Tensor operations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PyTorch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represents all data (images, weights, activations) as tensors that can be moved between CPU and GPU memory.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Layer-by-layer optimization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Each CNN layer (convolution, pooling, etc.) is mapped to specific GPU kernels that efficiently perform the required operations in parallel.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Memory management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PyTorch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handles the complex memory allocations and transfers between host (CPU) and device (GPU) memory.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Computation graphs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PyTorch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builds a dynamic computation graph that tracks operations and enables automatic differentiation for training.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Batching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 Multiple inputs are processed simultaneously to maximize GPU utilization.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 the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convolution operations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specifically,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PyTorch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typically uses highly optimized libraries like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cuDNN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that implement various algorithms (direct convolution, FFT-based, Winograd, etc.) and automatically select the most efficient one based on input size and available GPU resources.</a:t>
            </a:r>
          </a:p>
        </p:txBody>
      </p:sp>
    </p:spTree>
    <p:extLst>
      <p:ext uri="{BB962C8B-B14F-4D97-AF65-F5344CB8AC3E}">
        <p14:creationId xmlns:p14="http://schemas.microsoft.com/office/powerpoint/2010/main" val="1989697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41F3-A0B7-1150-7530-8AAD0391E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01C9BED-5C00-D9B5-8E52-7151DF494A9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32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6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PyTorch</a:t>
            </a:r>
            <a:endParaRPr lang="en-US" altLang="en-US" sz="360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B488D85-1F02-B097-C557-1DC4EA0798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762" y="1123275"/>
            <a:ext cx="4234086" cy="31580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E4DC6A3-9E40-1AFB-014C-55D1C064CA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131" y="1123275"/>
            <a:ext cx="4223274" cy="31580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540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3C1A0-E0E2-97E8-6B0B-55C8F262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A506E6D-6D02-3041-EC3D-61AFD30609F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25580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GPU vs TPU</a:t>
            </a:r>
          </a:p>
        </p:txBody>
      </p:sp>
    </p:spTree>
    <p:extLst>
      <p:ext uri="{BB962C8B-B14F-4D97-AF65-F5344CB8AC3E}">
        <p14:creationId xmlns:p14="http://schemas.microsoft.com/office/powerpoint/2010/main" val="2680699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CB76A-9BC1-08A9-3AAF-ABE03EC46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ABD474E-11BB-E491-75CA-C8C42615197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8603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GPU vs TPU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E4751D-5A95-D78C-57CD-0C0BCFF35432}"/>
              </a:ext>
            </a:extLst>
          </p:cNvPr>
          <p:cNvGraphicFramePr>
            <a:graphicFrameLocks noGrp="1"/>
          </p:cNvGraphicFramePr>
          <p:nvPr/>
        </p:nvGraphicFramePr>
        <p:xfrm>
          <a:off x="516835" y="1071271"/>
          <a:ext cx="8301162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2">
                  <a:extLst>
                    <a:ext uri="{9D8B030D-6E8A-4147-A177-3AD203B41FA5}">
                      <a16:colId xmlns:a16="http://schemas.microsoft.com/office/drawing/2014/main" val="2541265998"/>
                    </a:ext>
                  </a:extLst>
                </a:gridCol>
                <a:gridCol w="3267986">
                  <a:extLst>
                    <a:ext uri="{9D8B030D-6E8A-4147-A177-3AD203B41FA5}">
                      <a16:colId xmlns:a16="http://schemas.microsoft.com/office/drawing/2014/main" val="1872829811"/>
                    </a:ext>
                  </a:extLst>
                </a:gridCol>
                <a:gridCol w="2767054">
                  <a:extLst>
                    <a:ext uri="{9D8B030D-6E8A-4147-A177-3AD203B41FA5}">
                      <a16:colId xmlns:a16="http://schemas.microsoft.com/office/drawing/2014/main" val="29327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9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Origin and design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Created by Google for 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18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Thousands of smaller cores designed for parallel processing.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specialized architecture with matrix processing units (MXUs) specifically optimized for tensor operations.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4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Performance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flexibility, broader applicability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 matrix operations and ML workloads.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8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Development and availability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NVIDIA, AMD,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Proprietary, only through Google 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53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Software compatibility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Various frameworks, e.g., CUDA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TensorFlow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92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power-efficient, but more 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power-efficient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2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3498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A23D-BB4E-1CA7-19FD-667B030F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1D75E92-1923-78C2-AA48-4002B8F6854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0F2641-EBD4-F78A-1F80-123F8A1C2F3C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4" name="Picture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2680B307-BD38-FFE9-BA50-EE3B0B45B9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193" y="1248674"/>
            <a:ext cx="5143614" cy="303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49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47DC-D697-EF84-17F9-A44711CD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794748F-A848-BA94-9604-0C555961C1C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Architecture of a TPU accelerator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2DA95-2C3D-5E8B-9370-22DAE262D8E3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95B7656E-351D-EA24-4333-E1A6ABCC6E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36" y="981262"/>
            <a:ext cx="6227922" cy="3245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9D800-55BE-5069-E94E-D82E48D7DD99}"/>
              </a:ext>
            </a:extLst>
          </p:cNvPr>
          <p:cNvSpPr txBox="1"/>
          <p:nvPr/>
        </p:nvSpPr>
        <p:spPr>
          <a:xfrm>
            <a:off x="6578600" y="1389326"/>
            <a:ext cx="2159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main component of TPU is the MXU that consists of 256 by 256 (i.e., 65,536) MACs to perform 8-bit mathematical operations.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MXU gets its input from the weighted FIFO and unified buffer (UB).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33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E1F3-B132-E295-2C0B-239B3919A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DC2BCEC-89BE-11D2-052E-F471BF3C611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4DEEFD-DBF3-F66A-82AB-1E913B0B6EB4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4" name="Picture 3" descr="A diagram of a wafer scale engine&#10;&#10;AI-generated content may be incorrect.">
            <a:extLst>
              <a:ext uri="{FF2B5EF4-FFF2-40B4-BE49-F238E27FC236}">
                <a16:creationId xmlns:a16="http://schemas.microsoft.com/office/drawing/2014/main" id="{E07735DB-5266-689C-4562-610BC64358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951" y="960545"/>
            <a:ext cx="5032692" cy="363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010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F2CA0-DE42-DAF3-7FB6-0D9E289A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05536D8-301C-E516-8907-6171785FF56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94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General AI accelerator architectures of FPGA and ASIC</a:t>
            </a:r>
          </a:p>
        </p:txBody>
      </p:sp>
      <p:pic>
        <p:nvPicPr>
          <p:cNvPr id="5" name="Picture 4" descr="A diagram of a machine&#10;&#10;AI-generated content may be incorrect.">
            <a:extLst>
              <a:ext uri="{FF2B5EF4-FFF2-40B4-BE49-F238E27FC236}">
                <a16:creationId xmlns:a16="http://schemas.microsoft.com/office/drawing/2014/main" id="{BB64A1FE-E445-24CB-EAE8-679825E989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033" y="953770"/>
            <a:ext cx="6531428" cy="35031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238A1C-E823-43F1-991E-6B3791914A11}"/>
              </a:ext>
            </a:extLst>
          </p:cNvPr>
          <p:cNvSpPr txBox="1"/>
          <p:nvPr/>
        </p:nvSpPr>
        <p:spPr>
          <a:xfrm>
            <a:off x="2353030" y="448479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190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10D13-F102-1A20-9FB1-CEA1CFFC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48730C-89EB-212B-27EF-9AE2102ECF3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DSP comparison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E86B5-B683-789D-7815-E17706EAB6B8}"/>
              </a:ext>
            </a:extLst>
          </p:cNvPr>
          <p:cNvSpPr/>
          <p:nvPr/>
        </p:nvSpPr>
        <p:spPr>
          <a:xfrm>
            <a:off x="603606" y="4328378"/>
            <a:ext cx="7936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https://www.synopsys.com/blogs/chip-design/arc-vpx6-digital-signal-processor.html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A1A93C4-4124-0CBA-E2ED-91736188B3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609" y="1002467"/>
            <a:ext cx="5796781" cy="33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02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AE5BD-ECBD-F088-0EC6-6B303CBF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8835FF4-DDAA-E181-A455-8B07B3746A4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8200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Multi-core vs GPU</a:t>
            </a:r>
          </a:p>
        </p:txBody>
      </p:sp>
      <p:pic>
        <p:nvPicPr>
          <p:cNvPr id="4" name="Picture 3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05FE9067-3953-0531-A81F-D71E473C7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96" y="903031"/>
            <a:ext cx="6544287" cy="3609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1F60DE-33A5-F8D3-59D9-B3BE5B499119}"/>
              </a:ext>
            </a:extLst>
          </p:cNvPr>
          <p:cNvSpPr txBox="1"/>
          <p:nvPr/>
        </p:nvSpPr>
        <p:spPr>
          <a:xfrm>
            <a:off x="2285999" y="44268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63CA8-0194-7B1E-C8E4-0B560A425DD2}"/>
              </a:ext>
            </a:extLst>
          </p:cNvPr>
          <p:cNvSpPr txBox="1"/>
          <p:nvPr/>
        </p:nvSpPr>
        <p:spPr>
          <a:xfrm>
            <a:off x="7088768" y="938130"/>
            <a:ext cx="18009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SIMT (Single Instruction, Multiple Threads)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parallel processing model used in GPUs where multiple threads execute the same instruction simultaneously, but on different data.</a:t>
            </a:r>
          </a:p>
        </p:txBody>
      </p:sp>
    </p:spTree>
    <p:extLst>
      <p:ext uri="{BB962C8B-B14F-4D97-AF65-F5344CB8AC3E}">
        <p14:creationId xmlns:p14="http://schemas.microsoft.com/office/powerpoint/2010/main" val="1430462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1E2DB-5AA8-618E-C615-BE288C215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AE15B8C-E4C0-5506-A6B3-60A987F715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Google’s TPU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62320B-5F90-BCC0-A8A6-2373FEC86020}"/>
              </a:ext>
            </a:extLst>
          </p:cNvPr>
          <p:cNvSpPr/>
          <p:nvPr/>
        </p:nvSpPr>
        <p:spPr>
          <a:xfrm>
            <a:off x="603606" y="4328378"/>
            <a:ext cx="7936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https://cloud.google.com/tpu/docs/system-architecture-tpu-vm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54733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41357-89F1-A62A-AF06-1FB36ADB9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D3F482-E814-551E-9EFF-120B3094665A}"/>
              </a:ext>
            </a:extLst>
          </p:cNvPr>
          <p:cNvSpPr txBox="1"/>
          <p:nvPr/>
        </p:nvSpPr>
        <p:spPr>
          <a:xfrm>
            <a:off x="2286000" y="448590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https://doi.org/10.1007/s11227-016-1633-y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diagram of a device&#10;&#10;AI-generated content may be incorrect.">
            <a:extLst>
              <a:ext uri="{FF2B5EF4-FFF2-40B4-BE49-F238E27FC236}">
                <a16:creationId xmlns:a16="http://schemas.microsoft.com/office/drawing/2014/main" id="{C2352597-254D-7B99-412F-BAAB897B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595" y="775785"/>
            <a:ext cx="3825405" cy="35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1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3B30F-C0D9-3AAC-8014-A2AF7D970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B0163F1-7044-6281-F52A-2E834C6CA23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639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GPU/CUDA  model</a:t>
            </a:r>
          </a:p>
        </p:txBody>
      </p:sp>
      <p:pic>
        <p:nvPicPr>
          <p:cNvPr id="4" name="Picture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4C2E6A87-5037-40AF-5740-D9665DC6C7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7620" y="1035429"/>
            <a:ext cx="2488758" cy="3355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1328DE-375D-89CC-FB6E-18271E455CD7}"/>
              </a:ext>
            </a:extLst>
          </p:cNvPr>
          <p:cNvSpPr txBox="1"/>
          <p:nvPr/>
        </p:nvSpPr>
        <p:spPr>
          <a:xfrm>
            <a:off x="2285999" y="447557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1C02AB-7F57-C1BC-60D6-9A981614633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045" y="1544825"/>
            <a:ext cx="1514571" cy="18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1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AAA16-F90E-8EEF-C2A8-0A1009CED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83926-1796-FABA-9197-CE1F533B2E1F}"/>
              </a:ext>
            </a:extLst>
          </p:cNvPr>
          <p:cNvSpPr txBox="1"/>
          <p:nvPr/>
        </p:nvSpPr>
        <p:spPr>
          <a:xfrm>
            <a:off x="2286000" y="447000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10.1109/ACCESS.2020.3008250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BC3F2860-18F8-17EC-0E2C-FBC1DE1DF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31" y="1034914"/>
            <a:ext cx="7729338" cy="33827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4AA9D5-E23C-8FE4-8CE3-FB655251C2B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8200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NVIDIA Fermi 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3335750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7490</TotalTime>
  <Words>3559</Words>
  <Application>Microsoft Macintosh PowerPoint</Application>
  <PresentationFormat>On-screen Show (16:9)</PresentationFormat>
  <Paragraphs>378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ＭＳ Ｐゴシック</vt:lpstr>
      <vt:lpstr>Arial</vt:lpstr>
      <vt:lpstr>Calibri</vt:lpstr>
      <vt:lpstr>Calibri Light</vt:lpstr>
      <vt:lpstr>Monaco</vt:lpstr>
      <vt:lpstr>NVIDIA</vt:lpstr>
      <vt:lpstr>Symbol</vt:lpstr>
      <vt:lpstr>Times</vt:lpstr>
      <vt:lpstr>Trebuchet MS</vt:lpstr>
      <vt:lpstr>Office 2013 - 2022 Theme</vt:lpstr>
      <vt:lpstr>PowerPoint Presentation</vt:lpstr>
      <vt:lpstr>PowerPoint Presentation</vt:lpstr>
      <vt:lpstr>PowerPoint Presentation</vt:lpstr>
      <vt:lpstr>General co-processing mechanism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364</cp:revision>
  <cp:lastPrinted>2020-09-27T23:07:26Z</cp:lastPrinted>
  <dcterms:created xsi:type="dcterms:W3CDTF">2020-09-27T22:07:31Z</dcterms:created>
  <dcterms:modified xsi:type="dcterms:W3CDTF">2025-08-14T17:03:53Z</dcterms:modified>
</cp:coreProperties>
</file>